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0" r:id="rId5"/>
    <p:sldId id="256" r:id="rId6"/>
    <p:sldId id="271" r:id="rId7"/>
    <p:sldId id="261" r:id="rId8"/>
    <p:sldId id="262" r:id="rId9"/>
    <p:sldId id="265" r:id="rId10"/>
    <p:sldId id="286" r:id="rId11"/>
    <p:sldId id="288" r:id="rId12"/>
    <p:sldId id="267" r:id="rId13"/>
    <p:sldId id="290" r:id="rId14"/>
    <p:sldId id="274" r:id="rId15"/>
    <p:sldId id="273" r:id="rId16"/>
    <p:sldId id="283" r:id="rId17"/>
    <p:sldId id="264" r:id="rId18"/>
    <p:sldId id="268" r:id="rId19"/>
    <p:sldId id="284" r:id="rId20"/>
    <p:sldId id="285" r:id="rId21"/>
    <p:sldId id="289" r:id="rId22"/>
    <p:sldId id="291" r:id="rId23"/>
    <p:sldId id="287" r:id="rId24"/>
    <p:sldId id="260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267E6-0269-407C-992B-5CB31F87ACC5}" v="1" dt="2023-06-19T12:28:32.565"/>
    <p1510:client id="{58EBCE4F-2A13-43A3-B56C-7B3A24E3D87F}" v="11" dt="2023-06-19T07:28:55.069"/>
    <p1510:client id="{A0DDFC8E-4E89-4B8E-94AD-BF7DF8061CF4}" v="47" dt="2023-06-19T11:29:45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8C570-F4E5-4D0A-9B5F-AD64D0663ADC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CE2F2-C4BE-4629-8899-EC61664316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Toelichten</a:t>
            </a:r>
            <a:r>
              <a:rPr lang="nl-NL" baseline="0"/>
              <a:t> hoe te werken met MS Teams in deze bijeenkomst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Hand opsteken 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Vragen in chatbox stellen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Geluid op </a:t>
            </a:r>
            <a:r>
              <a:rPr lang="nl-NL" baseline="0" err="1"/>
              <a:t>mute</a:t>
            </a:r>
            <a:endParaRPr lang="nl-NL" baseline="0"/>
          </a:p>
          <a:p>
            <a:pPr marL="171450" indent="-171450">
              <a:buFontTx/>
              <a:buChar char="-"/>
            </a:pPr>
            <a:endParaRPr lang="nl-NL" baseline="0"/>
          </a:p>
          <a:p>
            <a:pPr marL="171450" indent="-171450">
              <a:buFontTx/>
              <a:buChar char="-"/>
            </a:pPr>
            <a:r>
              <a:rPr lang="nl-NL" baseline="0"/>
              <a:t>Voorstellen van de spreker(s) en toelichten wat de rol is.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Laten weten hoe lang de presentatie duurt en wanneer er tijd is voor vragen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Aangeven dat de presentatie nog gemaild wordt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D008-CA1C-42DC-BAE2-1987A987B8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87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Eventueel iets over start lessen, te laat komen, smoezen, te laat inleveren,</a:t>
            </a:r>
            <a:r>
              <a:rPr lang="nl-NL" baseline="0"/>
              <a:t> etc.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D008-CA1C-42DC-BAE2-1987A987B8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99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Eventueel nog iets</a:t>
            </a:r>
            <a:r>
              <a:rPr lang="nl-NL" baseline="0"/>
              <a:t> over DUO, lesgelden, zenuwachting zijn, groepsbinding, studentambassadeurs, Leerpark verkennen, etc.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D008-CA1C-42DC-BAE2-1987A987B8F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8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VAN DEZE</a:t>
            </a:r>
            <a:br>
              <a:rPr lang="nl-NL"/>
            </a:br>
            <a:r>
              <a:rPr lang="nl-NL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SCHEIDINGS-</a:t>
            </a:r>
            <a:br>
              <a:rPr lang="nl-NL"/>
            </a:br>
            <a:r>
              <a:rPr lang="nl-NL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SCHEIDINGS-</a:t>
            </a:r>
            <a:br>
              <a:rPr lang="nl-NL"/>
            </a:br>
            <a:r>
              <a:rPr lang="nl-NL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Klikken om een hoofdstuk toe te voegen</a:t>
            </a:r>
          </a:p>
          <a:p>
            <a:pPr lvl="0"/>
            <a:endParaRPr lang="nl-NL"/>
          </a:p>
          <a:p>
            <a:pPr lvl="0"/>
            <a:endParaRPr lang="nl-NL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VAN DEZE</a:t>
            </a:r>
            <a:br>
              <a:rPr lang="nl-NL"/>
            </a:br>
            <a:r>
              <a:rPr lang="nl-NL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Klikken om een hoofdstuk toe te voegen</a:t>
            </a:r>
          </a:p>
          <a:p>
            <a:pPr lvl="0"/>
            <a:endParaRPr lang="nl-NL"/>
          </a:p>
          <a:p>
            <a:pPr lvl="0"/>
            <a:endParaRPr lang="nl-NL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WELKOM,</a:t>
            </a:r>
            <a:br>
              <a:rPr lang="nl-NL"/>
            </a:br>
            <a:r>
              <a:rPr lang="nl-NL"/>
              <a:t>LEUK DAT</a:t>
            </a:r>
            <a:br>
              <a:rPr lang="nl-NL"/>
            </a:br>
            <a:r>
              <a:rPr lang="nl-NL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 VAN DE</a:t>
            </a:r>
            <a:br>
              <a:rPr lang="nl-NL"/>
            </a:br>
            <a:r>
              <a:rPr lang="nl-NL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 VAN</a:t>
            </a:r>
            <a:br>
              <a:rPr lang="nl-NL"/>
            </a:br>
            <a:r>
              <a:rPr lang="nl-NL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 VAN DE</a:t>
            </a:r>
            <a:br>
              <a:rPr lang="nl-NL"/>
            </a:br>
            <a:r>
              <a:rPr lang="nl-NL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davinci.nl/" TargetMode="External"/><Relationship Id="rId2" Type="http://schemas.openxmlformats.org/officeDocument/2006/relationships/hyperlink" Target="mailto:studentnummer@mydavinci.n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davinci-itenmedia.nl/" TargetMode="External"/><Relationship Id="rId2" Type="http://schemas.openxmlformats.org/officeDocument/2006/relationships/hyperlink" Target="https://schoolboek.nl/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4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4ECD0FB-B1C3-7C0A-42A3-4326C3FA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Projectweek (10</a:t>
            </a:r>
            <a:r>
              <a:rPr lang="nl-NL" baseline="30000" dirty="0"/>
              <a:t>e</a:t>
            </a:r>
            <a:r>
              <a:rPr lang="nl-NL" dirty="0"/>
              <a:t> week)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BE5F031A-779B-0F5F-4B97-7C0768AF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4400"/>
            <a:ext cx="5876636" cy="4351338"/>
          </a:xfrm>
        </p:spPr>
        <p:txBody>
          <a:bodyPr lIns="91440" tIns="45720" rIns="91440" bIns="45720" anchor="t"/>
          <a:lstStyle/>
          <a:p>
            <a:r>
              <a:rPr lang="nl-NL" dirty="0"/>
              <a:t>Studenten werken gezamenlijk een project uit met een groep.</a:t>
            </a:r>
          </a:p>
          <a:p>
            <a:r>
              <a:rPr lang="nl-NL" dirty="0"/>
              <a:t>Groep is samengesteld uit 1</a:t>
            </a:r>
            <a:r>
              <a:rPr lang="nl-NL" baseline="30000" dirty="0"/>
              <a:t>ste</a:t>
            </a:r>
            <a:r>
              <a:rPr lang="nl-NL" dirty="0"/>
              <a:t> en hogere </a:t>
            </a:r>
            <a:r>
              <a:rPr lang="nl-NL" dirty="0" err="1"/>
              <a:t>jaars</a:t>
            </a:r>
            <a:r>
              <a:rPr lang="nl-NL" dirty="0"/>
              <a:t> studenten van niveau 3 en niveau 4… alles door elkaar.</a:t>
            </a:r>
          </a:p>
          <a:p>
            <a:r>
              <a:rPr lang="nl-NL" dirty="0"/>
              <a:t>Doel is leren samenwerken en van elkaar leren.</a:t>
            </a:r>
          </a:p>
          <a:p>
            <a:endParaRPr lang="nl-NL" dirty="0"/>
          </a:p>
        </p:txBody>
      </p:sp>
      <p:pic>
        <p:nvPicPr>
          <p:cNvPr id="1026" name="Picture 2" descr="Reis en projectweek - het Odulphuslyceum">
            <a:extLst>
              <a:ext uri="{FF2B5EF4-FFF2-40B4-BE49-F238E27FC236}">
                <a16:creationId xmlns:a16="http://schemas.microsoft.com/office/drawing/2014/main" id="{D2A8BCA7-3866-20F5-6CDD-D42852A75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09" y="2564476"/>
            <a:ext cx="4408055" cy="26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5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BINDEND STUDIEADVIES 1</a:t>
            </a:r>
            <a:r>
              <a:rPr lang="nl-NL" baseline="30000"/>
              <a:t>E</a:t>
            </a:r>
            <a:r>
              <a:rPr lang="nl-NL"/>
              <a:t> 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17621"/>
            <a:ext cx="10515600" cy="4351338"/>
          </a:xfrm>
        </p:spPr>
        <p:txBody>
          <a:bodyPr lIns="91440" tIns="45720" rIns="91440" bIns="45720" anchor="t"/>
          <a:lstStyle/>
          <a:p>
            <a:pPr marL="0" lvl="0" indent="0">
              <a:buNone/>
            </a:pPr>
            <a:r>
              <a:rPr lang="nl-NL" dirty="0"/>
              <a:t>Na de meivakantie/start blok 4 krijg je een bindend studieadvies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br>
              <a:rPr lang="nl-NL" dirty="0"/>
            </a:br>
            <a:endParaRPr lang="nl-NL" dirty="0"/>
          </a:p>
          <a:p>
            <a:r>
              <a:rPr lang="nl-NL" sz="1800" dirty="0">
                <a:latin typeface="Arial"/>
                <a:cs typeface="Segoe UI"/>
              </a:rPr>
              <a:t>Een BSA wordt altijd voorafgegaan door een schriftelijke waarschuwing met verbetertermijn</a:t>
            </a:r>
            <a:endParaRPr lang="nl-NL" sz="1800" dirty="0">
              <a:latin typeface="Arial"/>
              <a:cs typeface="Arial" panose="020B060402020202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9776" y="2717028"/>
            <a:ext cx="4032448" cy="30243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15972" y="2766065"/>
            <a:ext cx="2572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 een positief bindend studieadvies spreekt het opleidingsteam het vertrouwen uit dat je op de goede weg bent en dat het diploma haalbaar is.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303135" y="2618575"/>
            <a:ext cx="2572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 een negatief bindend studieadvies spreekt het team uit dat het diploma in deze opleiding niet haalbaar is voor jou en dat je een andere opleiding moet gaan doen. </a:t>
            </a:r>
          </a:p>
          <a:p>
            <a:r>
              <a:rPr lang="nl-NL" dirty="0"/>
              <a:t>We begeleiden je naar een opleiding die beter bij je past.</a:t>
            </a:r>
          </a:p>
        </p:txBody>
      </p:sp>
    </p:spTree>
    <p:extLst>
      <p:ext uri="{BB962C8B-B14F-4D97-AF65-F5344CB8AC3E}">
        <p14:creationId xmlns:p14="http://schemas.microsoft.com/office/powerpoint/2010/main" val="236849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AANWEZIGHEID EN LEERPLICHT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Aanwezigheidsregistratie via Osiris</a:t>
            </a:r>
          </a:p>
          <a:p>
            <a:pPr marL="342900" indent="-342900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Ziekmelden: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nl-NL" sz="2800" dirty="0">
                <a:latin typeface="Arial"/>
                <a:cs typeface="Arial"/>
              </a:rPr>
              <a:t> Jonger dan 18 jaar!</a:t>
            </a:r>
            <a:b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>
                <a:latin typeface="Arial"/>
                <a:cs typeface="Arial"/>
              </a:rPr>
              <a:t> Ouder belt naar </a:t>
            </a:r>
            <a:r>
              <a:rPr lang="nl-NL" sz="2800" dirty="0">
                <a:ea typeface="+mn-lt"/>
                <a:cs typeface="+mn-lt"/>
              </a:rPr>
              <a:t>088-6574080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nl-NL" sz="2800" dirty="0">
                <a:latin typeface="Arial"/>
                <a:cs typeface="Arial"/>
              </a:rPr>
              <a:t> Ouder dan 18 jaar!</a:t>
            </a:r>
            <a:b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>
                <a:latin typeface="Arial"/>
                <a:cs typeface="Arial"/>
              </a:rPr>
              <a:t> Zelf registeren in Osiris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nl-NL" dirty="0">
                <a:latin typeface="Arial"/>
                <a:cs typeface="Arial"/>
              </a:rPr>
              <a:t>In geval van te hoog verzuim van de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/>
                <a:cs typeface="Arial"/>
              </a:rPr>
              <a:t>student volgt automatische melding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/>
                <a:cs typeface="Arial"/>
              </a:rPr>
              <a:t>bij leerplicht.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2845" t="22500" r="14162"/>
          <a:stretch/>
        </p:blipFill>
        <p:spPr>
          <a:xfrm>
            <a:off x="8317729" y="3881627"/>
            <a:ext cx="3108960" cy="29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20792"/>
            <a:ext cx="9521952" cy="724204"/>
          </a:xfrm>
        </p:spPr>
        <p:txBody>
          <a:bodyPr>
            <a:normAutofit/>
          </a:bodyPr>
          <a:lstStyle/>
          <a:p>
            <a:r>
              <a:rPr lang="nl-NL" dirty="0"/>
              <a:t>COMMUNICATIE MET STUDENT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Informatie gaat naar student, niet naar de ouders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Alle communicatie via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b="1" dirty="0"/>
              <a:t>Da Vinci e-mailadres &gt; </a:t>
            </a:r>
            <a:r>
              <a:rPr lang="nl-NL" sz="2800" b="1" dirty="0">
                <a:solidFill>
                  <a:srgbClr val="FF0000"/>
                </a:solidFill>
                <a:hlinkClick r:id="rId2"/>
              </a:rPr>
              <a:t>studentnummer@mydavinci.nl</a:t>
            </a:r>
            <a:r>
              <a:rPr lang="nl-NL" sz="2800" b="1" dirty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/>
              <a:t>Mydavinci met inlogcode (</a:t>
            </a:r>
            <a:r>
              <a:rPr lang="nl-NL" sz="2800" dirty="0">
                <a:hlinkClick r:id="rId3"/>
              </a:rPr>
              <a:t>www.mydavinci.nl</a:t>
            </a:r>
            <a:r>
              <a:rPr lang="nl-NL" sz="2800" dirty="0"/>
              <a:t>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/>
              <a:t>Osiris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It’s Learning – digitale leeromgeving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Periodieke persoonlijke gesprekken met SLB-er en student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558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9A536-47F5-4BA9-9D96-AB890BD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Vakanties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17195-C02B-46E5-A0B5-FDA4734C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4754563" algn="l"/>
              </a:tabLst>
            </a:pPr>
            <a:r>
              <a:rPr lang="nl-NL" b="1" dirty="0"/>
              <a:t>2023 - 2024</a:t>
            </a:r>
          </a:p>
          <a:p>
            <a:r>
              <a:rPr lang="nl-NL" sz="2400" dirty="0"/>
              <a:t>Herfstvakantie ma. 16 oktober t/m vrij. 20 oktober 2023</a:t>
            </a:r>
          </a:p>
          <a:p>
            <a:r>
              <a:rPr lang="nl-NL" sz="2400" dirty="0"/>
              <a:t>Kerstvakantie ma. 25 december 2023 t/m vrij. 5 januari 2024</a:t>
            </a:r>
          </a:p>
          <a:p>
            <a:r>
              <a:rPr lang="nl-NL" sz="2400" dirty="0"/>
              <a:t>Voorjaarsvakantie ma. 19 februari t/m vrij. 23 februari 2024</a:t>
            </a:r>
          </a:p>
          <a:p>
            <a:r>
              <a:rPr lang="nl-NL" sz="2400" dirty="0"/>
              <a:t>Goede vrijdag / Pasen vrij. 29 maart t/m ma. 1 april 2024</a:t>
            </a:r>
          </a:p>
          <a:p>
            <a:r>
              <a:rPr lang="nl-NL" sz="2400" dirty="0"/>
              <a:t>Meivakantie ma. 29 april t/m vrij. 10 mei 2024</a:t>
            </a:r>
          </a:p>
          <a:p>
            <a:r>
              <a:rPr lang="nl-NL" sz="2400" dirty="0"/>
              <a:t>Pinksteren ma. 20 mei 2024</a:t>
            </a:r>
          </a:p>
          <a:p>
            <a:r>
              <a:rPr lang="nl-NL" sz="2400" dirty="0"/>
              <a:t>Zomervakantie ma. 8 juli t/m vrij. 23 augustus 2024</a:t>
            </a:r>
          </a:p>
        </p:txBody>
      </p:sp>
    </p:spTree>
    <p:extLst>
      <p:ext uri="{BB962C8B-B14F-4D97-AF65-F5344CB8AC3E}">
        <p14:creationId xmlns:p14="http://schemas.microsoft.com/office/powerpoint/2010/main" val="192392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LESROOSTER</a:t>
            </a:r>
            <a:r>
              <a:rPr lang="nl-NL" dirty="0"/>
              <a:t> OP WWW.MYDAVINCI.NL</a:t>
            </a:r>
          </a:p>
        </p:txBody>
      </p:sp>
      <p:pic>
        <p:nvPicPr>
          <p:cNvPr id="5" name="Afbeelding 4" descr="Afbeelding met tekst, schermopname, software, Besturingssysteem&#10;&#10;Automatisch gegenereerde beschrijving">
            <a:extLst>
              <a:ext uri="{FF2B5EF4-FFF2-40B4-BE49-F238E27FC236}">
                <a16:creationId xmlns:a16="http://schemas.microsoft.com/office/drawing/2014/main" id="{5C1F935D-81DB-1C46-63CB-A113853D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96" y="1697917"/>
            <a:ext cx="8026199" cy="51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LESMATERIALEN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nl-NL" dirty="0"/>
              <a:t>Boeken en licenties</a:t>
            </a:r>
          </a:p>
          <a:p>
            <a:pPr lvl="1"/>
            <a:r>
              <a:rPr lang="nl-NL" sz="2800" dirty="0">
                <a:hlinkClick r:id="rId2"/>
              </a:rPr>
              <a:t>https://schoolboek.nl</a:t>
            </a:r>
            <a:br>
              <a:rPr lang="nl-NL" sz="2600" dirty="0"/>
            </a:br>
            <a:r>
              <a:rPr lang="nl-NL" sz="2600" dirty="0"/>
              <a:t> </a:t>
            </a:r>
          </a:p>
          <a:p>
            <a:pPr marL="0" indent="0">
              <a:buNone/>
            </a:pPr>
            <a:r>
              <a:rPr lang="nl-NL" dirty="0"/>
              <a:t>Laptop </a:t>
            </a:r>
          </a:p>
          <a:p>
            <a:pPr lvl="1"/>
            <a:r>
              <a:rPr lang="nl-NL" sz="2600" dirty="0"/>
              <a:t>Specificaties laptop staan op de opleidingspagina van je opleiding, zie </a:t>
            </a:r>
            <a:r>
              <a:rPr lang="nl-NL" sz="2600" dirty="0">
                <a:hlinkClick r:id="rId3"/>
              </a:rPr>
              <a:t>https://it.davinci-itenmedia.nl</a:t>
            </a:r>
            <a:endParaRPr lang="nl-NL" sz="2600" dirty="0"/>
          </a:p>
          <a:p>
            <a:pPr marL="457200" lvl="1" indent="0">
              <a:buNone/>
            </a:pPr>
            <a:br>
              <a:rPr lang="nl-NL" sz="2600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36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START VAN HET STUDIEJAAR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nl-NL" dirty="0"/>
              <a:t>Uitgebreide informatiebrief ontvang je per mail medio juli</a:t>
            </a:r>
          </a:p>
          <a:p>
            <a:r>
              <a:rPr lang="nl-NL" dirty="0"/>
              <a:t>Bestellen van boeken en andere materialen</a:t>
            </a:r>
            <a:endParaRPr lang="nl-NL" dirty="0">
              <a:cs typeface="Arial"/>
            </a:endParaRPr>
          </a:p>
          <a:p>
            <a:r>
              <a:rPr lang="nl-NL" dirty="0"/>
              <a:t>Introductieweek start dinsdag 29 augustus</a:t>
            </a: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88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/>
              <a:t>ROOKVRIJ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>
            <a:normAutofit/>
          </a:bodyPr>
          <a:lstStyle/>
          <a:p>
            <a:pPr marL="457200" indent="-457200"/>
            <a:r>
              <a:rPr lang="nl-NL"/>
              <a:t>Nieuw en strenger beleid</a:t>
            </a:r>
            <a:endParaRPr lang="en-US"/>
          </a:p>
          <a:p>
            <a:pPr marL="457200" indent="-457200"/>
            <a:r>
              <a:rPr lang="nl-NL"/>
              <a:t>Buiten de blauwe lijnen</a:t>
            </a:r>
          </a:p>
          <a:p>
            <a:pPr marL="457200" indent="-457200"/>
            <a:r>
              <a:rPr lang="nl-NL"/>
              <a:t>Boete 140 euro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BC37ED-C8BF-6444-9647-636C3222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49" y="2005099"/>
            <a:ext cx="3762101" cy="3762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22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00639-99DB-682D-983F-8D11CBB1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Verbouwing</a:t>
            </a:r>
          </a:p>
        </p:txBody>
      </p:sp>
      <p:pic>
        <p:nvPicPr>
          <p:cNvPr id="2051" name="Afbeelding 4">
            <a:extLst>
              <a:ext uri="{FF2B5EF4-FFF2-40B4-BE49-F238E27FC236}">
                <a16:creationId xmlns:a16="http://schemas.microsoft.com/office/drawing/2014/main" id="{268F166D-1324-32FF-BD71-75F888BBF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2454" r="6284" b="7074"/>
          <a:stretch/>
        </p:blipFill>
        <p:spPr bwMode="auto">
          <a:xfrm>
            <a:off x="4837785" y="1902690"/>
            <a:ext cx="6516015" cy="365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BFBD6F8-A471-EF51-6CDD-1794E6E5C4B0}"/>
              </a:ext>
            </a:extLst>
          </p:cNvPr>
          <p:cNvSpPr txBox="1"/>
          <p:nvPr/>
        </p:nvSpPr>
        <p:spPr>
          <a:xfrm>
            <a:off x="960582" y="1902691"/>
            <a:ext cx="3371273" cy="36584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algn="l">
              <a:lnSpc>
                <a:spcPts val="3000"/>
              </a:lnSpc>
            </a:pPr>
            <a:r>
              <a:rPr lang="nl-NL" sz="2800" dirty="0"/>
              <a:t>Deze zomer start het eerste deel van de verbouwing van gebouw Azzurro. </a:t>
            </a:r>
          </a:p>
          <a:p>
            <a:pPr algn="l">
              <a:lnSpc>
                <a:spcPts val="3000"/>
              </a:lnSpc>
            </a:pPr>
            <a:endParaRPr lang="nl-NL" sz="2800" dirty="0"/>
          </a:p>
          <a:p>
            <a:pPr algn="l">
              <a:lnSpc>
                <a:spcPts val="3000"/>
              </a:lnSpc>
            </a:pPr>
            <a:r>
              <a:rPr lang="nl-NL" sz="2800" dirty="0"/>
              <a:t>Er kunnen start schooljaar nog wat afrondende werkzaamheden zijn.</a:t>
            </a:r>
            <a:endParaRPr lang="nl-NL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49AF-10CC-8B42-977D-69584379D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Infoavond Nieuwe </a:t>
            </a:r>
            <a:br>
              <a:rPr lang="nl-NL" dirty="0"/>
            </a:br>
            <a:r>
              <a:rPr lang="nl-NL" dirty="0"/>
              <a:t>Studenten </a:t>
            </a:r>
            <a:br>
              <a:rPr lang="nl-NL" dirty="0"/>
            </a:br>
            <a:r>
              <a:rPr lang="nl-NL" sz="4000" dirty="0"/>
              <a:t>20 &amp; 27 juni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987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DAB9D-5AF6-4E04-BB46-08AE2192D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50354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Welkom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Algemene informatie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Vakken / keuzedelen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Verloop opleiding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Aanwezigheid en Leerplicht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Bindend studieadvies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Communicatie met student / ouder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Lesmateriaal en benodigdheden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Start schooljaar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Vragen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498080" y="4441371"/>
            <a:ext cx="4219303" cy="13977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>
              <a:lnSpc>
                <a:spcPts val="3000"/>
              </a:lnSpc>
            </a:pPr>
            <a:endParaRPr lang="nl-NL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9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56D40CC-1129-446E-8667-7DA6A849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433" y="4043494"/>
            <a:ext cx="3140423" cy="209157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/>
              <a:t>Algemene informatie</a:t>
            </a:r>
          </a:p>
        </p:txBody>
      </p:sp>
      <p:pic>
        <p:nvPicPr>
          <p:cNvPr id="6" name="Tijdelijke aanduiding voor inhoud 5" descr="Afbeelding met gras, buiten, gebouw, tekst&#10;&#10;Automatisch gegenereerde beschrijving">
            <a:extLst>
              <a:ext uri="{FF2B5EF4-FFF2-40B4-BE49-F238E27FC236}">
                <a16:creationId xmlns:a16="http://schemas.microsoft.com/office/drawing/2014/main" id="{4A707EF3-71A9-4317-BED5-FA06829EFC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5785231" y="2143347"/>
            <a:ext cx="3137357" cy="2091571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B329E6-2C18-4CA6-A5EB-560A3E8BFF3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sz="2400" err="1"/>
              <a:t>Gebouw</a:t>
            </a:r>
            <a:r>
              <a:rPr lang="en-US" sz="2400"/>
              <a:t> Azzurro</a:t>
            </a:r>
          </a:p>
          <a:p>
            <a:r>
              <a:rPr lang="en-US" sz="2400" err="1"/>
              <a:t>Leerpark</a:t>
            </a:r>
            <a:r>
              <a:rPr lang="en-US" sz="2400"/>
              <a:t> – </a:t>
            </a:r>
            <a:r>
              <a:rPr lang="en-US" sz="2400" err="1"/>
              <a:t>Romboutslaan</a:t>
            </a:r>
            <a:r>
              <a:rPr lang="en-US" sz="2400"/>
              <a:t> 34</a:t>
            </a:r>
          </a:p>
          <a:p>
            <a:r>
              <a:rPr lang="en-US" sz="2400"/>
              <a:t>-</a:t>
            </a:r>
          </a:p>
          <a:p>
            <a:r>
              <a:rPr lang="en-US" sz="2400" err="1"/>
              <a:t>Gebouw</a:t>
            </a:r>
            <a:r>
              <a:rPr lang="en-US" sz="2400"/>
              <a:t> </a:t>
            </a:r>
            <a:r>
              <a:rPr lang="en-US" sz="2400" err="1"/>
              <a:t>Mollenburgseweg</a:t>
            </a:r>
            <a:r>
              <a:rPr lang="en-US" sz="2400"/>
              <a:t> 82</a:t>
            </a:r>
          </a:p>
          <a:p>
            <a:r>
              <a:rPr lang="en-US" sz="2400" err="1"/>
              <a:t>Gorinchem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200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/>
              <a:t>Algemene informatie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707EF3-71A9-4317-BED5-FA06829EF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838201" y="2024063"/>
            <a:ext cx="5181600" cy="3454400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B329E6-2C18-4CA6-A5EB-560A3E8BFF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68725" y="2036446"/>
            <a:ext cx="5181600" cy="43513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Studieloopbaanbegeleider (SLB) </a:t>
            </a:r>
          </a:p>
          <a:p>
            <a:r>
              <a:rPr lang="nl-NL" dirty="0"/>
              <a:t>Zorg</a:t>
            </a:r>
          </a:p>
          <a:p>
            <a:r>
              <a:rPr lang="nl-NL" dirty="0"/>
              <a:t>Passend Onderwijs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8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9A536-47F5-4BA9-9D96-AB890BD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17195-C02B-46E5-A0B5-FDA4734C5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7576457" cy="4524182"/>
          </a:xfrm>
        </p:spPr>
        <p:txBody>
          <a:bodyPr lIns="91440" tIns="45720" rIns="91440" bIns="45720" anchor="t"/>
          <a:lstStyle/>
          <a:p>
            <a:r>
              <a:rPr lang="nl-NL" dirty="0">
                <a:latin typeface="Arial"/>
                <a:cs typeface="Arial"/>
              </a:rPr>
              <a:t>Beroepsgericht</a:t>
            </a:r>
          </a:p>
          <a:p>
            <a:r>
              <a:rPr lang="nl-NL" dirty="0"/>
              <a:t>Aangevuld met Keuzedelen</a:t>
            </a:r>
          </a:p>
          <a:p>
            <a:r>
              <a:rPr lang="nl-NL" dirty="0"/>
              <a:t>Nederlands</a:t>
            </a:r>
          </a:p>
          <a:p>
            <a:r>
              <a:rPr lang="nl-NL" dirty="0"/>
              <a:t>Engels (alleen niveau 4)</a:t>
            </a:r>
          </a:p>
          <a:p>
            <a:r>
              <a:rPr lang="nl-NL" dirty="0"/>
              <a:t>Rekenen</a:t>
            </a:r>
          </a:p>
          <a:p>
            <a:r>
              <a:rPr lang="nl-NL" dirty="0"/>
              <a:t>Loopbaan / Burgerschap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2000">
                <a:latin typeface="Arial"/>
                <a:cs typeface="Arial"/>
              </a:rPr>
              <a:t>(keuzedelen en rekenen </a:t>
            </a:r>
            <a:r>
              <a:rPr lang="nl-NL" sz="2000" dirty="0">
                <a:latin typeface="Arial"/>
                <a:cs typeface="Arial"/>
              </a:rPr>
              <a:t>onderdeel zak-slaag)</a:t>
            </a:r>
            <a:endParaRPr lang="en-US" sz="2000">
              <a:latin typeface="Arial"/>
              <a:cs typeface="Arial"/>
            </a:endParaRPr>
          </a:p>
          <a:p>
            <a:pPr marL="0" indent="0">
              <a:buNone/>
            </a:pPr>
            <a:endParaRPr lang="nl-NL" sz="2100" dirty="0"/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070A77-349C-4BED-B5DE-1E166FBF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467745"/>
            <a:ext cx="5401941" cy="30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8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CDF1593-9435-4229-80A5-082E6182C02F}"/>
              </a:ext>
            </a:extLst>
          </p:cNvPr>
          <p:cNvSpPr txBox="1">
            <a:spLocks/>
          </p:cNvSpPr>
          <p:nvPr/>
        </p:nvSpPr>
        <p:spPr>
          <a:xfrm>
            <a:off x="838200" y="722935"/>
            <a:ext cx="10515600" cy="92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buNone/>
              <a:defRPr sz="6000" b="1" kern="1200">
                <a:solidFill>
                  <a:srgbClr val="03A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4400"/>
              <a:t>Keuzedelen</a:t>
            </a:r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CB78DEA-EEF4-4EB0-AD70-843A8E7D750B}"/>
              </a:ext>
            </a:extLst>
          </p:cNvPr>
          <p:cNvSpPr txBox="1">
            <a:spLocks/>
          </p:cNvSpPr>
          <p:nvPr/>
        </p:nvSpPr>
        <p:spPr>
          <a:xfrm>
            <a:off x="838200" y="2024400"/>
            <a:ext cx="4648200" cy="4636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Niveau 3</a:t>
            </a:r>
          </a:p>
          <a:p>
            <a:pPr marL="721995" lvl="2"/>
            <a:r>
              <a:rPr lang="nl-NL" sz="2800" dirty="0"/>
              <a:t>Engels *</a:t>
            </a:r>
            <a:endParaRPr lang="nl-NL" sz="2800" dirty="0">
              <a:cs typeface="Arial"/>
            </a:endParaRPr>
          </a:p>
          <a:p>
            <a:pPr marL="721995" lvl="2"/>
            <a:r>
              <a:rPr lang="nl-NL" sz="2800" dirty="0"/>
              <a:t>Elektrotechniek</a:t>
            </a:r>
            <a:endParaRPr lang="nl-NL" sz="2800" dirty="0">
              <a:cs typeface="Arial"/>
            </a:endParaRPr>
          </a:p>
          <a:p>
            <a:pPr marL="721995" lvl="2"/>
            <a:r>
              <a:rPr lang="nl-NL" sz="2800" dirty="0"/>
              <a:t>Digitale vaardigheden</a:t>
            </a:r>
            <a:endParaRPr lang="nl-NL" sz="2800" dirty="0">
              <a:cs typeface="Arial"/>
            </a:endParaRPr>
          </a:p>
          <a:p>
            <a:pPr marL="721995" lvl="2"/>
            <a:r>
              <a:rPr lang="nl-NL" sz="2800" dirty="0"/>
              <a:t>Fiber **</a:t>
            </a:r>
            <a:endParaRPr lang="nl-NL" sz="2800" dirty="0">
              <a:cs typeface="Arial"/>
            </a:endParaRPr>
          </a:p>
          <a:p>
            <a:pPr marL="807720" lvl="2"/>
            <a:endParaRPr lang="nl-NL" sz="2400" dirty="0">
              <a:solidFill>
                <a:srgbClr val="FF0000"/>
              </a:solidFill>
              <a:cs typeface="Arial" panose="020B0604020202020204"/>
            </a:endParaRPr>
          </a:p>
          <a:p>
            <a:pPr marL="807720" lvl="2"/>
            <a:endParaRPr lang="nl-NL" sz="2400" dirty="0">
              <a:solidFill>
                <a:srgbClr val="FF0000"/>
              </a:solidFill>
              <a:cs typeface="Arial" panose="020B0604020202020204"/>
            </a:endParaRPr>
          </a:p>
          <a:p>
            <a:pPr marL="807720" lvl="2"/>
            <a:endParaRPr lang="nl-NL" sz="2400" dirty="0">
              <a:solidFill>
                <a:srgbClr val="FF0000"/>
              </a:solidFill>
              <a:cs typeface="Arial" panose="020B0604020202020204"/>
            </a:endParaRPr>
          </a:p>
          <a:p>
            <a:pPr marL="807720" lvl="2"/>
            <a:endParaRPr lang="nl-NL" sz="2400" dirty="0">
              <a:solidFill>
                <a:srgbClr val="FF0000"/>
              </a:solidFill>
              <a:cs typeface="Arial" panose="020B0604020202020204"/>
            </a:endParaRPr>
          </a:p>
          <a:p>
            <a:pPr marL="579120" lvl="2" indent="0">
              <a:buNone/>
            </a:pPr>
            <a:r>
              <a:rPr lang="nl-NL" sz="1800" dirty="0"/>
              <a:t>Verplicht Keuzedeel *</a:t>
            </a:r>
            <a:endParaRPr lang="nl-NL" sz="1800" dirty="0">
              <a:cs typeface="Arial" panose="020B0604020202020204"/>
            </a:endParaRPr>
          </a:p>
          <a:p>
            <a:pPr marL="579120" lvl="2" indent="0">
              <a:buNone/>
            </a:pPr>
            <a:r>
              <a:rPr lang="nl-NL" sz="1800" dirty="0"/>
              <a:t>In ontwikkeling **</a:t>
            </a:r>
            <a:endParaRPr lang="nl-NL" sz="1800" dirty="0">
              <a:cs typeface="Arial" panose="020B0604020202020204"/>
            </a:endParaRPr>
          </a:p>
          <a:p>
            <a:pPr marL="807720" lvl="2"/>
            <a:endParaRPr lang="nl-NL" sz="2400" dirty="0">
              <a:solidFill>
                <a:srgbClr val="FF0000"/>
              </a:solidFill>
              <a:cs typeface="Arial" panose="020B0604020202020204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9CACAE7-22A8-69D2-13F6-F877D9269F32}"/>
              </a:ext>
            </a:extLst>
          </p:cNvPr>
          <p:cNvSpPr txBox="1">
            <a:spLocks/>
          </p:cNvSpPr>
          <p:nvPr/>
        </p:nvSpPr>
        <p:spPr>
          <a:xfrm>
            <a:off x="5715018" y="2024399"/>
            <a:ext cx="4648200" cy="47614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Niveau 4</a:t>
            </a:r>
          </a:p>
          <a:p>
            <a:pPr lvl="1"/>
            <a:r>
              <a:rPr lang="nl-NL" sz="2800" dirty="0"/>
              <a:t>3D print support</a:t>
            </a:r>
            <a:endParaRPr lang="nl-NL" sz="2800" dirty="0">
              <a:cs typeface="Arial"/>
            </a:endParaRPr>
          </a:p>
          <a:p>
            <a:pPr lvl="1"/>
            <a:r>
              <a:rPr lang="nl-NL" sz="2800" dirty="0"/>
              <a:t>Digitale Vaardigheden</a:t>
            </a:r>
            <a:endParaRPr lang="nl-NL" sz="2800" dirty="0">
              <a:cs typeface="Arial"/>
            </a:endParaRPr>
          </a:p>
          <a:p>
            <a:pPr lvl="1"/>
            <a:r>
              <a:rPr lang="nl-NL" sz="2800" dirty="0"/>
              <a:t>Software Verdieping</a:t>
            </a:r>
            <a:endParaRPr lang="nl-NL" sz="2800" dirty="0">
              <a:cs typeface="Arial"/>
            </a:endParaRPr>
          </a:p>
          <a:p>
            <a:pPr lvl="1"/>
            <a:r>
              <a:rPr lang="nl-NL" sz="2800" dirty="0"/>
              <a:t>Fiber **</a:t>
            </a:r>
            <a:endParaRPr lang="nl-NL" sz="2800" dirty="0">
              <a:cs typeface="Arial"/>
            </a:endParaRPr>
          </a:p>
          <a:p>
            <a:pPr lvl="1"/>
            <a:r>
              <a:rPr lang="nl-NL" sz="2800" dirty="0"/>
              <a:t>Datacenter **</a:t>
            </a:r>
            <a:endParaRPr lang="nl-NL" sz="2800" dirty="0">
              <a:cs typeface="Arial"/>
            </a:endParaRPr>
          </a:p>
          <a:p>
            <a:pPr lvl="1"/>
            <a:endParaRPr lang="nl-NL" dirty="0">
              <a:solidFill>
                <a:srgbClr val="FF0000"/>
              </a:solidFill>
            </a:endParaRPr>
          </a:p>
          <a:p>
            <a:pPr lvl="1"/>
            <a:endParaRPr lang="nl-NL" dirty="0">
              <a:solidFill>
                <a:srgbClr val="FF0000"/>
              </a:solidFill>
            </a:endParaRPr>
          </a:p>
          <a:p>
            <a:pPr lvl="1"/>
            <a:endParaRPr lang="nl-NL" dirty="0">
              <a:solidFill>
                <a:srgbClr val="FF0000"/>
              </a:solidFill>
            </a:endParaRPr>
          </a:p>
          <a:p>
            <a:pPr lvl="1"/>
            <a:endParaRPr lang="nl-NL" sz="1200" dirty="0">
              <a:solidFill>
                <a:srgbClr val="FF0000"/>
              </a:solidFill>
              <a:cs typeface="Arial"/>
            </a:endParaRPr>
          </a:p>
          <a:p>
            <a:pPr marL="457200" lvl="1" indent="0">
              <a:buNone/>
            </a:pPr>
            <a:r>
              <a:rPr lang="nl-NL" sz="1800" dirty="0"/>
              <a:t>In ontwikkeling **</a:t>
            </a:r>
            <a:endParaRPr lang="nl-NL" sz="1800" dirty="0">
              <a:cs typeface="Arial"/>
            </a:endParaRPr>
          </a:p>
          <a:p>
            <a:pPr lvl="1"/>
            <a:endParaRPr lang="nl-NL" dirty="0">
              <a:solidFill>
                <a:srgbClr val="FF0000"/>
              </a:solidFill>
            </a:endParaRPr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5815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F27CD33-B7BB-C028-D26B-1D3E2A550A13}"/>
              </a:ext>
            </a:extLst>
          </p:cNvPr>
          <p:cNvSpPr txBox="1">
            <a:spLocks/>
          </p:cNvSpPr>
          <p:nvPr/>
        </p:nvSpPr>
        <p:spPr>
          <a:xfrm>
            <a:off x="838200" y="2097088"/>
            <a:ext cx="7528965" cy="42813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dirty="0"/>
              <a:t>Eerste leerjaar voornamelijk lessen</a:t>
            </a:r>
          </a:p>
          <a:p>
            <a:pPr lvl="1"/>
            <a:r>
              <a:rPr lang="nl-NL" dirty="0"/>
              <a:t>Opgedeeld in 4 blokken</a:t>
            </a:r>
            <a:endParaRPr lang="nl-NL" dirty="0">
              <a:cs typeface="Arial"/>
            </a:endParaRPr>
          </a:p>
          <a:p>
            <a:pPr lvl="1"/>
            <a:r>
              <a:rPr lang="nl-NL" dirty="0"/>
              <a:t>Einde blok een voortgangsgesprek</a:t>
            </a:r>
            <a:endParaRPr lang="nl-NL">
              <a:cs typeface="Arial"/>
            </a:endParaRPr>
          </a:p>
          <a:p>
            <a:pPr lvl="1"/>
            <a:r>
              <a:rPr lang="nl-NL" dirty="0">
                <a:cs typeface="Arial"/>
              </a:rPr>
              <a:t>Per blok 9 weken les, 10</a:t>
            </a:r>
            <a:r>
              <a:rPr lang="nl-NL" b="1" baseline="30000" dirty="0">
                <a:cs typeface="Arial"/>
              </a:rPr>
              <a:t>e</a:t>
            </a:r>
            <a:r>
              <a:rPr lang="nl-NL" dirty="0">
                <a:cs typeface="Arial"/>
              </a:rPr>
              <a:t> week: projectweek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Tweede leerjaar </a:t>
            </a:r>
            <a:endParaRPr lang="nl-NL" dirty="0"/>
          </a:p>
          <a:p>
            <a:pPr lvl="1"/>
            <a:r>
              <a:rPr lang="nl-NL" dirty="0"/>
              <a:t>Half jaar (2 blokken) stage inclusief examen</a:t>
            </a:r>
            <a:endParaRPr lang="nl-NL" dirty="0">
              <a:cs typeface="Arial"/>
            </a:endParaRPr>
          </a:p>
          <a:p>
            <a:pPr lvl="1"/>
            <a:r>
              <a:rPr lang="nl-NL" dirty="0"/>
              <a:t>2 blokken les + voorbereiden examen</a:t>
            </a:r>
            <a:endParaRPr lang="nl-NL" dirty="0">
              <a:cs typeface="Arial"/>
            </a:endParaRPr>
          </a:p>
        </p:txBody>
      </p:sp>
      <p:pic>
        <p:nvPicPr>
          <p:cNvPr id="5" name="Tijdelijke aanduiding voor afbeelding 12" descr="Afbeelding met gras, buiten, gebouw, tekst&#10;&#10;Automatisch gegenereerde beschrijving">
            <a:extLst>
              <a:ext uri="{FF2B5EF4-FFF2-40B4-BE49-F238E27FC236}">
                <a16:creationId xmlns:a16="http://schemas.microsoft.com/office/drawing/2014/main" id="{D381F510-F86D-D658-CC6E-E38AFEA7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10153651" y="2097088"/>
            <a:ext cx="1331912" cy="1331912"/>
          </a:xfrm>
          <a:prstGeom prst="rect">
            <a:avLst/>
          </a:prstGeom>
        </p:spPr>
      </p:pic>
      <p:pic>
        <p:nvPicPr>
          <p:cNvPr id="6" name="Tijdelijke aanduiding voor afbeelding 10" descr="Afbeelding met plafond, binnen, vloer, kamer&#10;&#10;Automatisch gegenereerde beschrijving">
            <a:extLst>
              <a:ext uri="{FF2B5EF4-FFF2-40B4-BE49-F238E27FC236}">
                <a16:creationId xmlns:a16="http://schemas.microsoft.com/office/drawing/2014/main" id="{5C0742D3-044A-F677-D186-FA903EEA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8668612" y="2097088"/>
            <a:ext cx="1331912" cy="1331912"/>
          </a:xfrm>
          <a:prstGeom prst="rect">
            <a:avLst/>
          </a:prstGeom>
        </p:spPr>
      </p:pic>
      <p:pic>
        <p:nvPicPr>
          <p:cNvPr id="7" name="Tijdelijke aanduiding voor afbeelding 16" descr="Afbeelding met gebouw, binnen, vloer, bibliotheek&#10;&#10;Automatisch gegenereerde beschrijving">
            <a:extLst>
              <a:ext uri="{FF2B5EF4-FFF2-40B4-BE49-F238E27FC236}">
                <a16:creationId xmlns:a16="http://schemas.microsoft.com/office/drawing/2014/main" id="{039E9F10-61AC-46AB-4199-A1D4CDEC69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10153651" y="3568377"/>
            <a:ext cx="1331912" cy="1331912"/>
          </a:xfrm>
          <a:prstGeom prst="rect">
            <a:avLst/>
          </a:prstGeom>
        </p:spPr>
      </p:pic>
      <p:pic>
        <p:nvPicPr>
          <p:cNvPr id="8" name="Tijdelijke aanduiding voor afbeelding 14" descr="Afbeelding met binnen, tafel, stoel, kamer&#10;&#10;Automatisch gegenereerde beschrijving">
            <a:extLst>
              <a:ext uri="{FF2B5EF4-FFF2-40B4-BE49-F238E27FC236}">
                <a16:creationId xmlns:a16="http://schemas.microsoft.com/office/drawing/2014/main" id="{059D7AD5-8A87-C25F-0D86-CA9DEB65E1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8668612" y="3568377"/>
            <a:ext cx="1331912" cy="1331912"/>
          </a:xfrm>
          <a:prstGeom prst="rect">
            <a:avLst/>
          </a:prstGeom>
        </p:spPr>
      </p:pic>
      <p:pic>
        <p:nvPicPr>
          <p:cNvPr id="9" name="Tijdelijke aanduiding voor afbeelding 20" descr="Afbeelding met gebouw, buiten, straat, gras&#10;&#10;Automatisch gegenereerde beschrijving">
            <a:extLst>
              <a:ext uri="{FF2B5EF4-FFF2-40B4-BE49-F238E27FC236}">
                <a16:creationId xmlns:a16="http://schemas.microsoft.com/office/drawing/2014/main" id="{742A96D9-C32E-A896-5E84-B75C52C6FC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67" r="16667"/>
          <a:stretch>
            <a:fillRect/>
          </a:stretch>
        </p:blipFill>
        <p:spPr>
          <a:xfrm>
            <a:off x="10153651" y="5046544"/>
            <a:ext cx="1331912" cy="1331912"/>
          </a:xfrm>
          <a:prstGeom prst="rect">
            <a:avLst/>
          </a:prstGeom>
        </p:spPr>
      </p:pic>
      <p:pic>
        <p:nvPicPr>
          <p:cNvPr id="10" name="Tijdelijke aanduiding voor afbeelding 18" descr="Afbeelding met binnen, vloer, gebouw, kamer&#10;&#10;Automatisch gegenereerde beschrijving">
            <a:extLst>
              <a:ext uri="{FF2B5EF4-FFF2-40B4-BE49-F238E27FC236}">
                <a16:creationId xmlns:a16="http://schemas.microsoft.com/office/drawing/2014/main" id="{4ABCC38A-E35F-FB37-BEAD-1B093786ED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667" r="16667"/>
          <a:stretch>
            <a:fillRect/>
          </a:stretch>
        </p:blipFill>
        <p:spPr>
          <a:xfrm>
            <a:off x="8668612" y="5046544"/>
            <a:ext cx="1331912" cy="133191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5B73436-7E43-A88A-A239-CA5B9F9E5B50}"/>
              </a:ext>
            </a:extLst>
          </p:cNvPr>
          <p:cNvSpPr txBox="1">
            <a:spLocks/>
          </p:cNvSpPr>
          <p:nvPr/>
        </p:nvSpPr>
        <p:spPr>
          <a:xfrm>
            <a:off x="838200" y="720792"/>
            <a:ext cx="10515600" cy="724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buNone/>
              <a:defRPr sz="6000" b="1" kern="1200">
                <a:solidFill>
                  <a:srgbClr val="03A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4400" dirty="0"/>
              <a:t>Verloop opleiding niveau 3</a:t>
            </a:r>
          </a:p>
        </p:txBody>
      </p:sp>
    </p:spTree>
    <p:extLst>
      <p:ext uri="{BB962C8B-B14F-4D97-AF65-F5344CB8AC3E}">
        <p14:creationId xmlns:p14="http://schemas.microsoft.com/office/powerpoint/2010/main" val="315208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CC03-43F7-451B-8528-0418E2A5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Verloop opleiding niveau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39141-9D11-46A5-827C-26EA2B00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236"/>
            <a:ext cx="7528965" cy="5269027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nl-NL" dirty="0"/>
              <a:t>Eerste leerjaar voornamelijk lessen</a:t>
            </a:r>
          </a:p>
          <a:p>
            <a:pPr lvl="1"/>
            <a:r>
              <a:rPr lang="nl-NL" dirty="0"/>
              <a:t>Opgedeeld in 4 blokken</a:t>
            </a:r>
            <a:endParaRPr lang="nl-NL" dirty="0">
              <a:cs typeface="Arial"/>
            </a:endParaRPr>
          </a:p>
          <a:p>
            <a:pPr lvl="1"/>
            <a:r>
              <a:rPr lang="nl-NL" dirty="0"/>
              <a:t>Einde blok een voorgangsgesprek</a:t>
            </a:r>
            <a:endParaRPr lang="nl-NL">
              <a:cs typeface="Arial"/>
            </a:endParaRPr>
          </a:p>
          <a:p>
            <a:pPr lvl="1"/>
            <a:r>
              <a:rPr lang="nl-NL" dirty="0">
                <a:cs typeface="Arial"/>
              </a:rPr>
              <a:t>Per blok 9 weken les, 10</a:t>
            </a:r>
            <a:r>
              <a:rPr lang="nl-NL" b="1" baseline="30000" dirty="0">
                <a:cs typeface="Arial"/>
              </a:rPr>
              <a:t>e</a:t>
            </a:r>
            <a:r>
              <a:rPr lang="nl-NL" dirty="0">
                <a:cs typeface="Arial"/>
              </a:rPr>
              <a:t> week: projectweek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nl-NL" dirty="0"/>
              <a:t>Tweede leerjaar </a:t>
            </a:r>
            <a:endParaRPr lang="nl-NL" dirty="0">
              <a:cs typeface="Arial"/>
            </a:endParaRPr>
          </a:p>
          <a:p>
            <a:pPr lvl="1"/>
            <a:r>
              <a:rPr lang="nl-NL" dirty="0"/>
              <a:t>Half jaar (2 blokken) stage inclusief examen</a:t>
            </a:r>
            <a:endParaRPr lang="nl-NL" dirty="0">
              <a:cs typeface="Arial"/>
            </a:endParaRPr>
          </a:p>
          <a:p>
            <a:pPr lvl="1"/>
            <a:r>
              <a:rPr lang="nl-NL" dirty="0"/>
              <a:t>2 blokken les inclusief AVO examens</a:t>
            </a:r>
            <a:endParaRPr lang="nl-NL">
              <a:cs typeface="Arial"/>
            </a:endParaRPr>
          </a:p>
          <a:p>
            <a:pPr lvl="1"/>
            <a:r>
              <a:rPr lang="nl-NL" dirty="0">
                <a:cs typeface="Arial"/>
              </a:rPr>
              <a:t>Per blok 9 weken les, 10</a:t>
            </a:r>
            <a:r>
              <a:rPr lang="nl-NL" b="1" baseline="30000" dirty="0">
                <a:cs typeface="Arial"/>
              </a:rPr>
              <a:t>e</a:t>
            </a:r>
            <a:r>
              <a:rPr lang="nl-NL" b="1" dirty="0">
                <a:solidFill>
                  <a:srgbClr val="03A78D"/>
                </a:solidFill>
                <a:cs typeface="Arial"/>
              </a:rPr>
              <a:t> </a:t>
            </a:r>
            <a:r>
              <a:rPr lang="nl-NL" dirty="0">
                <a:cs typeface="Arial"/>
              </a:rPr>
              <a:t> week: projectweek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nl-NL" dirty="0"/>
              <a:t>Derde leerjaar </a:t>
            </a:r>
            <a:endParaRPr lang="nl-NL" dirty="0">
              <a:cs typeface="Arial"/>
            </a:endParaRPr>
          </a:p>
          <a:p>
            <a:pPr lvl="1"/>
            <a:r>
              <a:rPr lang="nl-NL" dirty="0"/>
              <a:t>2 blokken les</a:t>
            </a:r>
            <a:endParaRPr lang="nl-NL">
              <a:cs typeface="Arial"/>
            </a:endParaRPr>
          </a:p>
          <a:p>
            <a:pPr lvl="1"/>
            <a:r>
              <a:rPr lang="nl-NL" dirty="0">
                <a:cs typeface="Arial"/>
              </a:rPr>
              <a:t>Per blok 9 weken les, 10</a:t>
            </a:r>
            <a:r>
              <a:rPr lang="nl-NL" b="1" baseline="30000" dirty="0">
                <a:cs typeface="Arial"/>
              </a:rPr>
              <a:t>e</a:t>
            </a:r>
            <a:r>
              <a:rPr lang="nl-NL" dirty="0">
                <a:cs typeface="Arial"/>
              </a:rPr>
              <a:t> week: projectweek</a:t>
            </a:r>
            <a:endParaRPr lang="en-US">
              <a:cs typeface="Arial"/>
            </a:endParaRPr>
          </a:p>
          <a:p>
            <a:pPr lvl="1"/>
            <a:r>
              <a:rPr lang="nl-NL" dirty="0"/>
              <a:t>2 blokken eindstage en afstuderen</a:t>
            </a:r>
          </a:p>
        </p:txBody>
      </p:sp>
      <p:pic>
        <p:nvPicPr>
          <p:cNvPr id="13" name="Tijdelijke aanduiding voor afbeelding 12" descr="Afbeelding met gras, buiten, gebouw, tekst&#10;&#10;Automatisch gegenereerde beschrijving">
            <a:extLst>
              <a:ext uri="{FF2B5EF4-FFF2-40B4-BE49-F238E27FC236}">
                <a16:creationId xmlns:a16="http://schemas.microsoft.com/office/drawing/2014/main" id="{F5B5768D-B170-4135-BC6C-398E2660DE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11" name="Tijdelijke aanduiding voor afbeelding 10" descr="Afbeelding met plafond, binnen, vloer, kamer&#10;&#10;Automatisch gegenereerde beschrijving">
            <a:extLst>
              <a:ext uri="{FF2B5EF4-FFF2-40B4-BE49-F238E27FC236}">
                <a16:creationId xmlns:a16="http://schemas.microsoft.com/office/drawing/2014/main" id="{EE1520A1-81D4-423E-A4B3-893DDCA245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667" r="16667"/>
          <a:stretch>
            <a:fillRect/>
          </a:stretch>
        </p:blipFill>
        <p:spPr/>
      </p:pic>
      <p:pic>
        <p:nvPicPr>
          <p:cNvPr id="17" name="Tijdelijke aanduiding voor afbeelding 16" descr="Afbeelding met gebouw, binnen, vloer, bibliotheek&#10;&#10;Automatisch gegenereerde beschrijving">
            <a:extLst>
              <a:ext uri="{FF2B5EF4-FFF2-40B4-BE49-F238E27FC236}">
                <a16:creationId xmlns:a16="http://schemas.microsoft.com/office/drawing/2014/main" id="{C322C23D-5690-455B-9806-B47817F49B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667" r="16667"/>
          <a:stretch>
            <a:fillRect/>
          </a:stretch>
        </p:blipFill>
        <p:spPr/>
      </p:pic>
      <p:pic>
        <p:nvPicPr>
          <p:cNvPr id="15" name="Tijdelijke aanduiding voor afbeelding 14" descr="Afbeelding met binnen, tafel, stoel, kamer&#10;&#10;Automatisch gegenereerde beschrijving">
            <a:extLst>
              <a:ext uri="{FF2B5EF4-FFF2-40B4-BE49-F238E27FC236}">
                <a16:creationId xmlns:a16="http://schemas.microsoft.com/office/drawing/2014/main" id="{6FDAAE12-DA40-481C-A16B-1590AF8E1A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6667" r="16667"/>
          <a:stretch>
            <a:fillRect/>
          </a:stretch>
        </p:blipFill>
        <p:spPr/>
      </p:pic>
      <p:pic>
        <p:nvPicPr>
          <p:cNvPr id="21" name="Tijdelijke aanduiding voor afbeelding 20" descr="Afbeelding met gebouw, buiten, straat, gras&#10;&#10;Automatisch gegenereerde beschrijving">
            <a:extLst>
              <a:ext uri="{FF2B5EF4-FFF2-40B4-BE49-F238E27FC236}">
                <a16:creationId xmlns:a16="http://schemas.microsoft.com/office/drawing/2014/main" id="{4671FD06-B36D-4AF2-B0B8-40AE53AA21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16667" r="16667"/>
          <a:stretch>
            <a:fillRect/>
          </a:stretch>
        </p:blipFill>
        <p:spPr/>
      </p:pic>
      <p:pic>
        <p:nvPicPr>
          <p:cNvPr id="19" name="Tijdelijke aanduiding voor afbeelding 18" descr="Afbeelding met binnen, vloer, gebouw, kamer&#10;&#10;Automatisch gegenereerde beschrijving">
            <a:extLst>
              <a:ext uri="{FF2B5EF4-FFF2-40B4-BE49-F238E27FC236}">
                <a16:creationId xmlns:a16="http://schemas.microsoft.com/office/drawing/2014/main" id="{C0175BC9-0956-4C26-9295-5B80FD9444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0260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779C01EA3B1449E0D9A852B672420" ma:contentTypeVersion="16" ma:contentTypeDescription="Een nieuw document maken." ma:contentTypeScope="" ma:versionID="1889908984f4b6fc140838a6873315d1">
  <xsd:schema xmlns:xsd="http://www.w3.org/2001/XMLSchema" xmlns:xs="http://www.w3.org/2001/XMLSchema" xmlns:p="http://schemas.microsoft.com/office/2006/metadata/properties" xmlns:ns2="f697ca2f-c13f-440f-bf00-c0d8d546e829" xmlns:ns3="99807296-30c1-4a15-9556-cb8e2327649d" targetNamespace="http://schemas.microsoft.com/office/2006/metadata/properties" ma:root="true" ma:fieldsID="8961f4c4a3e2c4f18ee591dba602552a" ns2:_="" ns3:_="">
    <xsd:import namespace="f697ca2f-c13f-440f-bf00-c0d8d546e829"/>
    <xsd:import namespace="99807296-30c1-4a15-9556-cb8e23276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7ca2f-c13f-440f-bf00-c0d8d546e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35207d5-a808-4df6-8579-b841bdabf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07296-30c1-4a15-9556-cb8e23276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bee45c-0105-427d-9c81-eb8e2ad6129e}" ma:internalName="TaxCatchAll" ma:showField="CatchAllData" ma:web="99807296-30c1-4a15-9556-cb8e23276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97ca2f-c13f-440f-bf00-c0d8d546e829">
      <Terms xmlns="http://schemas.microsoft.com/office/infopath/2007/PartnerControls"/>
    </lcf76f155ced4ddcb4097134ff3c332f>
    <TaxCatchAll xmlns="99807296-30c1-4a15-9556-cb8e2327649d" xsi:nil="true"/>
    <SharedWithUsers xmlns="99807296-30c1-4a15-9556-cb8e2327649d">
      <UserInfo>
        <DisplayName>Jolanda van Alphen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050FC7-49CD-4CE3-A117-D9BAB2F19BFE}">
  <ds:schemaRefs>
    <ds:schemaRef ds:uri="99807296-30c1-4a15-9556-cb8e2327649d"/>
    <ds:schemaRef ds:uri="f697ca2f-c13f-440f-bf00-c0d8d546e8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A2A2BD-FA78-4CBB-9110-86BCFBB2AD32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f697ca2f-c13f-440f-bf00-c0d8d546e829"/>
    <ds:schemaRef ds:uri="http://purl.org/dc/terms/"/>
    <ds:schemaRef ds:uri="http://purl.org/dc/dcmitype/"/>
    <ds:schemaRef ds:uri="99807296-30c1-4a15-9556-cb8e2327649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5BDF0D-8371-4E33-B203-39207BD4B3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750</Words>
  <Application>Microsoft Office PowerPoint</Application>
  <PresentationFormat>Breedbeeld</PresentationFormat>
  <Paragraphs>151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Cardenio Modern</vt:lpstr>
      <vt:lpstr>Courier New</vt:lpstr>
      <vt:lpstr>Wingdings</vt:lpstr>
      <vt:lpstr>Kantoorthema</vt:lpstr>
      <vt:lpstr>PowerPoint-presentatie</vt:lpstr>
      <vt:lpstr>Infoavond Nieuwe  Studenten  20 &amp; 27 juni 2023</vt:lpstr>
      <vt:lpstr>PROGRAMMA</vt:lpstr>
      <vt:lpstr>Algemene informatie</vt:lpstr>
      <vt:lpstr>Algemene informatie</vt:lpstr>
      <vt:lpstr>Vakken</vt:lpstr>
      <vt:lpstr>PowerPoint-presentatie</vt:lpstr>
      <vt:lpstr>PowerPoint-presentatie</vt:lpstr>
      <vt:lpstr>Verloop opleiding niveau 4</vt:lpstr>
      <vt:lpstr>Projectweek (10e week)</vt:lpstr>
      <vt:lpstr>BINDEND STUDIEADVIES 1E JAAR</vt:lpstr>
      <vt:lpstr>AANWEZIGHEID EN LEERPLICHT</vt:lpstr>
      <vt:lpstr>COMMUNICATIE MET STUDENT</vt:lpstr>
      <vt:lpstr>Vakanties</vt:lpstr>
      <vt:lpstr>LESROOSTER OP WWW.MYDAVINCI.NL</vt:lpstr>
      <vt:lpstr>LESMATERIALEN </vt:lpstr>
      <vt:lpstr>START VAN HET STUDIEJAAR</vt:lpstr>
      <vt:lpstr>ROOKVRIJ</vt:lpstr>
      <vt:lpstr>Verbouwing</vt:lpstr>
      <vt:lpstr>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</dc:title>
  <dc:creator>Robert Nijssen</dc:creator>
  <cp:lastModifiedBy>Arjan Rutten</cp:lastModifiedBy>
  <cp:revision>51</cp:revision>
  <dcterms:created xsi:type="dcterms:W3CDTF">2020-09-21T13:00:18Z</dcterms:created>
  <dcterms:modified xsi:type="dcterms:W3CDTF">2023-06-19T12:32:36Z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0x010100640779C01EA3B1449E0D9A852B672420</vt:lpwstr>
  </property>
  <property fmtid="{D5CDD505-2E9C-101B-9397-08002B2CF9AE}" pid="3" name="MediaServiceImageTags">
    <vt:lpwstr/>
  </property>
</Properties>
</file>