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70" r:id="rId5"/>
    <p:sldId id="256" r:id="rId6"/>
    <p:sldId id="271" r:id="rId7"/>
    <p:sldId id="261" r:id="rId8"/>
    <p:sldId id="262" r:id="rId9"/>
    <p:sldId id="294" r:id="rId10"/>
    <p:sldId id="265" r:id="rId11"/>
    <p:sldId id="286" r:id="rId12"/>
    <p:sldId id="288" r:id="rId13"/>
    <p:sldId id="291" r:id="rId14"/>
    <p:sldId id="267" r:id="rId15"/>
    <p:sldId id="295" r:id="rId16"/>
    <p:sldId id="290" r:id="rId17"/>
    <p:sldId id="274" r:id="rId18"/>
    <p:sldId id="296" r:id="rId19"/>
    <p:sldId id="273" r:id="rId20"/>
    <p:sldId id="283" r:id="rId21"/>
    <p:sldId id="268" r:id="rId22"/>
    <p:sldId id="264" r:id="rId23"/>
    <p:sldId id="284" r:id="rId24"/>
    <p:sldId id="293" r:id="rId25"/>
    <p:sldId id="289" r:id="rId26"/>
    <p:sldId id="285" r:id="rId27"/>
    <p:sldId id="258" r:id="rId28"/>
    <p:sldId id="297" r:id="rId29"/>
    <p:sldId id="298" r:id="rId30"/>
    <p:sldId id="299" r:id="rId31"/>
    <p:sldId id="300" r:id="rId32"/>
    <p:sldId id="259" r:id="rId33"/>
    <p:sldId id="287" r:id="rId34"/>
    <p:sldId id="260"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4D02D-D502-2134-CD30-792F503D3641}" v="15" dt="2024-06-20T16:20:20.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8" d="100"/>
          <a:sy n="68" d="100"/>
        </p:scale>
        <p:origin x="94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D35B347-210E-D34C-9035-40FF6664A6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3257FFC-1260-214E-BE27-C5D766D3D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B07D8D-2F1B-3146-B533-E539AE0B4A6C}" type="datetimeFigureOut">
              <a:rPr lang="nl-NL" smtClean="0"/>
              <a:t>23-6-2024</a:t>
            </a:fld>
            <a:endParaRPr lang="nl-NL"/>
          </a:p>
        </p:txBody>
      </p:sp>
      <p:sp>
        <p:nvSpPr>
          <p:cNvPr id="4" name="Tijdelijke aanduiding voor voettekst 3">
            <a:extLst>
              <a:ext uri="{FF2B5EF4-FFF2-40B4-BE49-F238E27FC236}">
                <a16:creationId xmlns:a16="http://schemas.microsoft.com/office/drawing/2014/main" id="{A636B99D-5F65-2242-8D89-C7D420872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C9FD6FA-EB16-954E-B3E3-07AEE876A5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623DD-2DB5-5846-92AF-05294435683B}" type="slidenum">
              <a:rPr lang="nl-NL" smtClean="0"/>
              <a:t>‹nr.›</a:t>
            </a:fld>
            <a:endParaRPr lang="nl-NL"/>
          </a:p>
        </p:txBody>
      </p:sp>
    </p:spTree>
    <p:extLst>
      <p:ext uri="{BB962C8B-B14F-4D97-AF65-F5344CB8AC3E}">
        <p14:creationId xmlns:p14="http://schemas.microsoft.com/office/powerpoint/2010/main" val="81425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8C570-F4E5-4D0A-9B5F-AD64D0663ADC}" type="datetimeFigureOut">
              <a:rPr lang="nl-NL" smtClean="0"/>
              <a:t>23-6-2024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CE2F2-C4BE-4629-8899-EC61664316FF}" type="slidenum">
              <a:rPr lang="nl-NL" smtClean="0"/>
              <a:t>‹nr.›</a:t>
            </a:fld>
            <a:endParaRPr lang="nl-NL"/>
          </a:p>
        </p:txBody>
      </p:sp>
    </p:spTree>
    <p:extLst>
      <p:ext uri="{BB962C8B-B14F-4D97-AF65-F5344CB8AC3E}">
        <p14:creationId xmlns:p14="http://schemas.microsoft.com/office/powerpoint/2010/main" val="353726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Toelichten</a:t>
            </a:r>
            <a:r>
              <a:rPr lang="nl-NL" baseline="0"/>
              <a:t> hoe te werken met MS Teams in deze bijeenkomst</a:t>
            </a:r>
          </a:p>
          <a:p>
            <a:pPr marL="171450" indent="-171450">
              <a:buFontTx/>
              <a:buChar char="-"/>
            </a:pPr>
            <a:r>
              <a:rPr lang="nl-NL" baseline="0"/>
              <a:t>Hand opsteken </a:t>
            </a:r>
          </a:p>
          <a:p>
            <a:pPr marL="171450" indent="-171450">
              <a:buFontTx/>
              <a:buChar char="-"/>
            </a:pPr>
            <a:r>
              <a:rPr lang="nl-NL" baseline="0"/>
              <a:t>Vragen in chatbox stellen</a:t>
            </a:r>
          </a:p>
          <a:p>
            <a:pPr marL="171450" indent="-171450">
              <a:buFontTx/>
              <a:buChar char="-"/>
            </a:pPr>
            <a:r>
              <a:rPr lang="nl-NL" baseline="0"/>
              <a:t>Geluid op </a:t>
            </a:r>
            <a:r>
              <a:rPr lang="nl-NL" baseline="0" err="1"/>
              <a:t>mute</a:t>
            </a:r>
            <a:endParaRPr lang="nl-NL" baseline="0"/>
          </a:p>
          <a:p>
            <a:pPr marL="171450" indent="-171450">
              <a:buFontTx/>
              <a:buChar char="-"/>
            </a:pPr>
            <a:endParaRPr lang="nl-NL" baseline="0"/>
          </a:p>
          <a:p>
            <a:pPr marL="171450" indent="-171450">
              <a:buFontTx/>
              <a:buChar char="-"/>
            </a:pPr>
            <a:r>
              <a:rPr lang="nl-NL" baseline="0"/>
              <a:t>Voorstellen van de spreker(s) en toelichten wat de rol is.</a:t>
            </a:r>
          </a:p>
          <a:p>
            <a:pPr marL="171450" indent="-171450">
              <a:buFontTx/>
              <a:buChar char="-"/>
            </a:pPr>
            <a:r>
              <a:rPr lang="nl-NL" baseline="0"/>
              <a:t>Laten weten hoe lang de presentatie duurt en wanneer er tijd is voor vragen</a:t>
            </a:r>
          </a:p>
          <a:p>
            <a:pPr marL="171450" indent="-171450">
              <a:buFontTx/>
              <a:buChar char="-"/>
            </a:pPr>
            <a:r>
              <a:rPr lang="nl-NL" baseline="0"/>
              <a:t>Aangeven dat de presentatie nog gemaild wordt </a:t>
            </a:r>
            <a:endParaRPr lang="nl-NL"/>
          </a:p>
        </p:txBody>
      </p:sp>
      <p:sp>
        <p:nvSpPr>
          <p:cNvPr id="4" name="Tijdelijke aanduiding voor dianummer 3"/>
          <p:cNvSpPr>
            <a:spLocks noGrp="1"/>
          </p:cNvSpPr>
          <p:nvPr>
            <p:ph type="sldNum" sz="quarter" idx="10"/>
          </p:nvPr>
        </p:nvSpPr>
        <p:spPr/>
        <p:txBody>
          <a:bodyPr/>
          <a:lstStyle/>
          <a:p>
            <a:fld id="{AC61D008-CA1C-42DC-BAE2-1987A987B8F3}" type="slidenum">
              <a:rPr lang="nl-NL" smtClean="0"/>
              <a:t>3</a:t>
            </a:fld>
            <a:endParaRPr lang="nl-NL"/>
          </a:p>
        </p:txBody>
      </p:sp>
    </p:spTree>
    <p:extLst>
      <p:ext uri="{BB962C8B-B14F-4D97-AF65-F5344CB8AC3E}">
        <p14:creationId xmlns:p14="http://schemas.microsoft.com/office/powerpoint/2010/main" val="192087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Eventueel iets over start lessen, te laat komen, smoezen, te laat inleveren,</a:t>
            </a:r>
            <a:r>
              <a:rPr lang="nl-NL" baseline="0"/>
              <a:t> etc.</a:t>
            </a:r>
            <a:endParaRPr lang="nl-NL"/>
          </a:p>
        </p:txBody>
      </p:sp>
      <p:sp>
        <p:nvSpPr>
          <p:cNvPr id="4" name="Tijdelijke aanduiding voor dianummer 3"/>
          <p:cNvSpPr>
            <a:spLocks noGrp="1"/>
          </p:cNvSpPr>
          <p:nvPr>
            <p:ph type="sldNum" sz="quarter" idx="10"/>
          </p:nvPr>
        </p:nvSpPr>
        <p:spPr/>
        <p:txBody>
          <a:bodyPr/>
          <a:lstStyle/>
          <a:p>
            <a:fld id="{AC61D008-CA1C-42DC-BAE2-1987A987B8F3}" type="slidenum">
              <a:rPr lang="nl-NL" smtClean="0"/>
              <a:t>16</a:t>
            </a:fld>
            <a:endParaRPr lang="nl-NL"/>
          </a:p>
        </p:txBody>
      </p:sp>
    </p:spTree>
    <p:extLst>
      <p:ext uri="{BB962C8B-B14F-4D97-AF65-F5344CB8AC3E}">
        <p14:creationId xmlns:p14="http://schemas.microsoft.com/office/powerpoint/2010/main" val="143799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Eventueel nog iets</a:t>
            </a:r>
            <a:r>
              <a:rPr lang="nl-NL" baseline="0"/>
              <a:t> over DUO, lesgelden, zenuwachting zijn, groepsbinding, studentambassadeurs, Leerpark verkennen, etc. </a:t>
            </a:r>
            <a:endParaRPr lang="nl-NL"/>
          </a:p>
        </p:txBody>
      </p:sp>
      <p:sp>
        <p:nvSpPr>
          <p:cNvPr id="4" name="Tijdelijke aanduiding voor dianummer 3"/>
          <p:cNvSpPr>
            <a:spLocks noGrp="1"/>
          </p:cNvSpPr>
          <p:nvPr>
            <p:ph type="sldNum" sz="quarter" idx="10"/>
          </p:nvPr>
        </p:nvSpPr>
        <p:spPr/>
        <p:txBody>
          <a:bodyPr/>
          <a:lstStyle/>
          <a:p>
            <a:fld id="{AC61D008-CA1C-42DC-BAE2-1987A987B8F3}" type="slidenum">
              <a:rPr lang="nl-NL" smtClean="0"/>
              <a:t>23</a:t>
            </a:fld>
            <a:endParaRPr lang="nl-NL"/>
          </a:p>
        </p:txBody>
      </p:sp>
    </p:spTree>
    <p:extLst>
      <p:ext uri="{BB962C8B-B14F-4D97-AF65-F5344CB8AC3E}">
        <p14:creationId xmlns:p14="http://schemas.microsoft.com/office/powerpoint/2010/main" val="54588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326B20-2FEB-0D4F-9123-611168CEDB75}" type="slidenum">
              <a:rPr lang="nl-NL" smtClean="0"/>
              <a:t>24</a:t>
            </a:fld>
            <a:endParaRPr lang="nl-NL"/>
          </a:p>
        </p:txBody>
      </p:sp>
    </p:spTree>
    <p:extLst>
      <p:ext uri="{BB962C8B-B14F-4D97-AF65-F5344CB8AC3E}">
        <p14:creationId xmlns:p14="http://schemas.microsoft.com/office/powerpoint/2010/main" val="226659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6C841-DB64-F3A4-AA39-B250B111EE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7638C6-0050-723D-4558-F85B0A2291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2F2722-FC99-6CA3-358C-C0D7994A293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05FAF61-E9E8-999F-6C3F-CE763603D3C4}"/>
              </a:ext>
            </a:extLst>
          </p:cNvPr>
          <p:cNvSpPr>
            <a:spLocks noGrp="1"/>
          </p:cNvSpPr>
          <p:nvPr>
            <p:ph type="sldNum" sz="quarter" idx="5"/>
          </p:nvPr>
        </p:nvSpPr>
        <p:spPr/>
        <p:txBody>
          <a:bodyPr/>
          <a:lstStyle/>
          <a:p>
            <a:fld id="{0E326B20-2FEB-0D4F-9123-611168CEDB75}" type="slidenum">
              <a:rPr lang="nl-NL" smtClean="0"/>
              <a:t>25</a:t>
            </a:fld>
            <a:endParaRPr lang="nl-NL"/>
          </a:p>
        </p:txBody>
      </p:sp>
    </p:spTree>
    <p:extLst>
      <p:ext uri="{BB962C8B-B14F-4D97-AF65-F5344CB8AC3E}">
        <p14:creationId xmlns:p14="http://schemas.microsoft.com/office/powerpoint/2010/main" val="31311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326B20-2FEB-0D4F-9123-611168CEDB75}" type="slidenum">
              <a:rPr lang="nl-NL" smtClean="0"/>
              <a:t>27</a:t>
            </a:fld>
            <a:endParaRPr lang="nl-NL"/>
          </a:p>
        </p:txBody>
      </p:sp>
    </p:spTree>
    <p:extLst>
      <p:ext uri="{BB962C8B-B14F-4D97-AF65-F5344CB8AC3E}">
        <p14:creationId xmlns:p14="http://schemas.microsoft.com/office/powerpoint/2010/main" val="1397707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a:t>TITEL</a:t>
            </a:r>
            <a:br>
              <a:rPr lang="nl-NL"/>
            </a:br>
            <a:r>
              <a:rPr lang="nl-NL"/>
              <a:t>VAN DEZE</a:t>
            </a:r>
            <a:br>
              <a:rPr lang="nl-NL"/>
            </a:br>
            <a:r>
              <a:rPr lang="nl-NL"/>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292277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eidingsslid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a:t>SCHEIDINGS-</a:t>
            </a:r>
            <a:br>
              <a:rPr lang="nl-NL"/>
            </a:br>
            <a:r>
              <a:rPr lang="nl-NL"/>
              <a:t>SLIDE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360436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eidings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a:t>SCHEIDINGS-</a:t>
            </a:r>
            <a:br>
              <a:rPr lang="nl-NL"/>
            </a:br>
            <a:r>
              <a:rPr lang="nl-NL"/>
              <a:t>SLIDE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Tree>
    <p:extLst>
      <p:ext uri="{BB962C8B-B14F-4D97-AF65-F5344CB8AC3E}">
        <p14:creationId xmlns:p14="http://schemas.microsoft.com/office/powerpoint/2010/main" val="239446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houdsopgav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a:t>INHOUDSOPGAVE</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200" y="2024400"/>
            <a:ext cx="10515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3A78D"/>
              </a:buClr>
              <a:buSzTx/>
              <a:buFont typeface="Arial" panose="020B0604020202020204" pitchFamily="34" charset="0"/>
              <a:buChar char="•"/>
              <a:tabLst/>
              <a:defRPr/>
            </a:lvl1pPr>
          </a:lstStyle>
          <a:p>
            <a:pPr lvl="0"/>
            <a:r>
              <a:rPr lang="nl-NL"/>
              <a:t>Klikken om een hoofdstuk toe te voegen</a:t>
            </a:r>
          </a:p>
          <a:p>
            <a:pPr lvl="0"/>
            <a:endParaRPr lang="nl-NL"/>
          </a:p>
          <a:p>
            <a:pPr lvl="0"/>
            <a:endParaRPr lang="nl-NL"/>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29790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p:nvPr>
        </p:nvSpPr>
        <p:spPr>
          <a:xfrm>
            <a:off x="838200" y="2024400"/>
            <a:ext cx="10515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83456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p:nvPr>
        </p:nvSpPr>
        <p:spPr>
          <a:xfrm>
            <a:off x="838200" y="2024400"/>
            <a:ext cx="10515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9192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pagina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2BFD868-66F6-A64D-ADEC-BBE4EEE6B66F}"/>
              </a:ext>
            </a:extLst>
          </p:cNvPr>
          <p:cNvSpPr>
            <a:spLocks noGrp="1"/>
          </p:cNvSpPr>
          <p:nvPr>
            <p:ph sz="half" idx="2"/>
          </p:nvPr>
        </p:nvSpPr>
        <p:spPr>
          <a:xfrm>
            <a:off x="6172200" y="2024400"/>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05354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pagina 2-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2BFD868-66F6-A64D-ADEC-BBE4EEE6B66F}"/>
              </a:ext>
            </a:extLst>
          </p:cNvPr>
          <p:cNvSpPr>
            <a:spLocks noGrp="1"/>
          </p:cNvSpPr>
          <p:nvPr>
            <p:ph sz="half" idx="2"/>
          </p:nvPr>
        </p:nvSpPr>
        <p:spPr>
          <a:xfrm>
            <a:off x="6172200" y="2024400"/>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6716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ina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596122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ina 3-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01816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ina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3"/>
          <a:stretch>
            <a:fillRect/>
          </a:stretch>
        </p:blipFill>
        <p:spPr>
          <a:xfrm>
            <a:off x="6796799"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7063200"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a:t>Klik hier</a:t>
            </a:r>
            <a:br>
              <a:rPr lang="nl-NL"/>
            </a:br>
            <a:r>
              <a:rPr lang="nl-NL"/>
              <a:t>om de tekst van de quote aan te passen…</a:t>
            </a:r>
          </a:p>
        </p:txBody>
      </p:sp>
    </p:spTree>
    <p:extLst>
      <p:ext uri="{BB962C8B-B14F-4D97-AF65-F5344CB8AC3E}">
        <p14:creationId xmlns:p14="http://schemas.microsoft.com/office/powerpoint/2010/main" val="275850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2790" y="2002110"/>
            <a:ext cx="9144000" cy="2556671"/>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a:t>TITEL</a:t>
            </a:r>
            <a:br>
              <a:rPr lang="nl-NL"/>
            </a:br>
            <a:r>
              <a:rPr lang="nl-NL"/>
              <a:t>VAN DEZE</a:t>
            </a:r>
            <a:br>
              <a:rPr lang="nl-NL"/>
            </a:br>
            <a:r>
              <a:rPr lang="nl-NL"/>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Tree>
    <p:extLst>
      <p:ext uri="{BB962C8B-B14F-4D97-AF65-F5344CB8AC3E}">
        <p14:creationId xmlns:p14="http://schemas.microsoft.com/office/powerpoint/2010/main" val="2319926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ina 4_quot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5566104"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3"/>
          <a:stretch>
            <a:fillRect/>
          </a:stretch>
        </p:blipFill>
        <p:spPr>
          <a:xfrm>
            <a:off x="947738"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1214139"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a:t>Klik hier</a:t>
            </a:r>
            <a:br>
              <a:rPr lang="nl-NL"/>
            </a:br>
            <a:r>
              <a:rPr lang="nl-NL"/>
              <a:t>om de tekst van de quote aan te passen…</a:t>
            </a:r>
          </a:p>
        </p:txBody>
      </p:sp>
    </p:spTree>
    <p:extLst>
      <p:ext uri="{BB962C8B-B14F-4D97-AF65-F5344CB8AC3E}">
        <p14:creationId xmlns:p14="http://schemas.microsoft.com/office/powerpoint/2010/main" val="370015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ina 4-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838200"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2"/>
          <a:stretch>
            <a:fillRect/>
          </a:stretch>
        </p:blipFill>
        <p:spPr>
          <a:xfrm>
            <a:off x="6796799"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7063200"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a:t>Klik hier</a:t>
            </a:r>
            <a:br>
              <a:rPr lang="nl-NL"/>
            </a:br>
            <a:r>
              <a:rPr lang="nl-NL"/>
              <a:t>om de tekst van de quote aan te passen…</a:t>
            </a:r>
          </a:p>
        </p:txBody>
      </p:sp>
    </p:spTree>
    <p:extLst>
      <p:ext uri="{BB962C8B-B14F-4D97-AF65-F5344CB8AC3E}">
        <p14:creationId xmlns:p14="http://schemas.microsoft.com/office/powerpoint/2010/main" val="130550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ina 4-z.logo_quot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p:nvPr>
        </p:nvSpPr>
        <p:spPr>
          <a:xfrm>
            <a:off x="5566295" y="2024400"/>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5" name="Afbeelding 4" descr="Afbeelding met kabel, spiegel&#10;&#10;Automatisch gegenereerde beschrijving">
            <a:extLst>
              <a:ext uri="{FF2B5EF4-FFF2-40B4-BE49-F238E27FC236}">
                <a16:creationId xmlns:a16="http://schemas.microsoft.com/office/drawing/2014/main" id="{190A4FED-FE88-9F41-9131-05FACFEB2061}"/>
              </a:ext>
            </a:extLst>
          </p:cNvPr>
          <p:cNvPicPr>
            <a:picLocks noChangeAspect="1"/>
          </p:cNvPicPr>
          <p:nvPr userDrawn="1"/>
        </p:nvPicPr>
        <p:blipFill>
          <a:blip r:embed="rId2"/>
          <a:stretch>
            <a:fillRect/>
          </a:stretch>
        </p:blipFill>
        <p:spPr>
          <a:xfrm>
            <a:off x="947738" y="1856674"/>
            <a:ext cx="4351965" cy="4263314"/>
          </a:xfrm>
          <a:prstGeom prst="rect">
            <a:avLst/>
          </a:prstGeom>
        </p:spPr>
      </p:pic>
      <p:sp>
        <p:nvSpPr>
          <p:cNvPr id="9" name="Tijdelijke aanduiding voor inhoud 2">
            <a:extLst>
              <a:ext uri="{FF2B5EF4-FFF2-40B4-BE49-F238E27FC236}">
                <a16:creationId xmlns:a16="http://schemas.microsoft.com/office/drawing/2014/main" id="{42AB3FC0-BF31-0C45-AEF9-36F0C98C6836}"/>
              </a:ext>
            </a:extLst>
          </p:cNvPr>
          <p:cNvSpPr>
            <a:spLocks noGrp="1"/>
          </p:cNvSpPr>
          <p:nvPr>
            <p:ph sz="half" idx="10" hasCustomPrompt="1"/>
          </p:nvPr>
        </p:nvSpPr>
        <p:spPr>
          <a:xfrm>
            <a:off x="1214139" y="2005099"/>
            <a:ext cx="3852000" cy="3762101"/>
          </a:xfrm>
          <a:prstGeom prst="rect">
            <a:avLst/>
          </a:prstGeom>
        </p:spPr>
        <p:txBody>
          <a:bodyPr anchor="ctr">
            <a:normAutofit/>
          </a:bodyPr>
          <a:lstStyle>
            <a:lvl1pPr marL="0" indent="0" algn="ctr">
              <a:buNone/>
              <a:defRPr sz="4000" b="1">
                <a:solidFill>
                  <a:srgbClr val="03A78D"/>
                </a:solidFill>
                <a:latin typeface="Cardenio Modern" panose="03000500000000000000" pitchFamily="66" charset="77"/>
                <a:cs typeface="Arial" panose="020B0604020202020204" pitchFamily="34" charset="0"/>
              </a:defRPr>
            </a:lvl1pPr>
            <a:lvl2pPr marL="457200" indent="0">
              <a:buNone/>
              <a:defRPr b="1">
                <a:solidFill>
                  <a:srgbClr val="03A78D"/>
                </a:solidFill>
                <a:latin typeface="Cardenio Modern" panose="03000500000000000000" pitchFamily="66" charset="77"/>
                <a:cs typeface="Arial" panose="020B0604020202020204" pitchFamily="34" charset="0"/>
              </a:defRPr>
            </a:lvl2pPr>
            <a:lvl3pPr marL="914400" indent="0">
              <a:buNone/>
              <a:defRPr b="1">
                <a:solidFill>
                  <a:srgbClr val="03A78D"/>
                </a:solidFill>
                <a:latin typeface="Cardenio Modern" panose="03000500000000000000" pitchFamily="66" charset="77"/>
                <a:cs typeface="Arial" panose="020B0604020202020204" pitchFamily="34" charset="0"/>
              </a:defRPr>
            </a:lvl3pPr>
            <a:lvl4pPr marL="1371600" indent="0">
              <a:buNone/>
              <a:defRPr b="1">
                <a:solidFill>
                  <a:srgbClr val="03A78D"/>
                </a:solidFill>
                <a:latin typeface="Cardenio Modern" panose="03000500000000000000" pitchFamily="66" charset="77"/>
                <a:cs typeface="Arial" panose="020B0604020202020204" pitchFamily="34" charset="0"/>
              </a:defRPr>
            </a:lvl4pPr>
            <a:lvl5pPr marL="1828800" indent="0">
              <a:buNone/>
              <a:defRPr b="1">
                <a:solidFill>
                  <a:srgbClr val="03A78D"/>
                </a:solidFill>
                <a:latin typeface="Cardenio Modern" panose="03000500000000000000" pitchFamily="66" charset="77"/>
                <a:cs typeface="Arial" panose="020B0604020202020204" pitchFamily="34" charset="0"/>
              </a:defRPr>
            </a:lvl5pPr>
          </a:lstStyle>
          <a:p>
            <a:pPr lvl="0"/>
            <a:r>
              <a:rPr lang="nl-NL"/>
              <a:t>Klik hier</a:t>
            </a:r>
            <a:br>
              <a:rPr lang="nl-NL"/>
            </a:br>
            <a:r>
              <a:rPr lang="nl-NL"/>
              <a:t>om de tekst van de quote aan te passen…</a:t>
            </a:r>
          </a:p>
        </p:txBody>
      </p:sp>
    </p:spTree>
    <p:extLst>
      <p:ext uri="{BB962C8B-B14F-4D97-AF65-F5344CB8AC3E}">
        <p14:creationId xmlns:p14="http://schemas.microsoft.com/office/powerpoint/2010/main" val="95799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ina 5">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199" y="2024400"/>
            <a:ext cx="7213375"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3A78D"/>
              </a:buClr>
              <a:buSzTx/>
              <a:buFontTx/>
              <a:buNone/>
              <a:tabLst/>
              <a:defRPr/>
            </a:lvl1pPr>
          </a:lstStyle>
          <a:p>
            <a:pPr lvl="0"/>
            <a:r>
              <a:rPr lang="nl-NL"/>
              <a:t>Klikken om een tekst toe te voegen</a:t>
            </a:r>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15" name="Tijdelijke aanduiding voor afbeelding 14">
            <a:extLst>
              <a:ext uri="{FF2B5EF4-FFF2-40B4-BE49-F238E27FC236}">
                <a16:creationId xmlns:a16="http://schemas.microsoft.com/office/drawing/2014/main" id="{6080A32B-699B-654D-86D4-99260E819482}"/>
              </a:ext>
            </a:extLst>
          </p:cNvPr>
          <p:cNvSpPr>
            <a:spLocks noGrp="1"/>
          </p:cNvSpPr>
          <p:nvPr>
            <p:ph type="pic" sz="quarter" idx="11"/>
          </p:nvPr>
        </p:nvSpPr>
        <p:spPr>
          <a:xfrm>
            <a:off x="8533472" y="2097087"/>
            <a:ext cx="2952525" cy="295252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66497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ina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9C86-2BA2-7E46-A6CC-C7ACCB411E0E}"/>
              </a:ext>
            </a:extLst>
          </p:cNvPr>
          <p:cNvSpPr>
            <a:spLocks noGrp="1"/>
          </p:cNvSpPr>
          <p:nvPr>
            <p:ph type="title" hasCustomPrompt="1"/>
          </p:nvPr>
        </p:nvSpPr>
        <p:spPr>
          <a:xfrm>
            <a:off x="838200" y="720792"/>
            <a:ext cx="10515600" cy="724204"/>
          </a:xfrm>
        </p:spPr>
        <p:txBody>
          <a:bodyPr anchor="t"/>
          <a:lstStyle>
            <a:lvl1pPr>
              <a:defRPr b="1">
                <a:solidFill>
                  <a:srgbClr val="03A78D"/>
                </a:solidFill>
              </a:defRPr>
            </a:lvl1pPr>
          </a:lstStyle>
          <a:p>
            <a:r>
              <a:rPr lang="nl-NL"/>
              <a:t>TITEL VAN DEZE PAGINA</a:t>
            </a:r>
          </a:p>
        </p:txBody>
      </p:sp>
      <p:sp>
        <p:nvSpPr>
          <p:cNvPr id="3" name="Tijdelijke aanduiding voor inhoud 2">
            <a:extLst>
              <a:ext uri="{FF2B5EF4-FFF2-40B4-BE49-F238E27FC236}">
                <a16:creationId xmlns:a16="http://schemas.microsoft.com/office/drawing/2014/main" id="{CB50AF2D-CA51-8849-8EA6-172A9FB9F772}"/>
              </a:ext>
            </a:extLst>
          </p:cNvPr>
          <p:cNvSpPr>
            <a:spLocks noGrp="1"/>
          </p:cNvSpPr>
          <p:nvPr>
            <p:ph idx="1" hasCustomPrompt="1"/>
          </p:nvPr>
        </p:nvSpPr>
        <p:spPr>
          <a:xfrm>
            <a:off x="838200" y="2024400"/>
            <a:ext cx="7528965"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3A78D"/>
              </a:buClr>
              <a:buSzTx/>
              <a:buFont typeface="Arial" panose="020B0604020202020204" pitchFamily="34" charset="0"/>
              <a:buChar char="•"/>
              <a:tabLst/>
              <a:defRPr/>
            </a:lvl1pPr>
          </a:lstStyle>
          <a:p>
            <a:pPr lvl="0"/>
            <a:r>
              <a:rPr lang="nl-NL"/>
              <a:t>Klikken om een hoofdstuk toe te voegen</a:t>
            </a:r>
          </a:p>
          <a:p>
            <a:pPr lvl="0"/>
            <a:endParaRPr lang="nl-NL"/>
          </a:p>
          <a:p>
            <a:pPr lvl="0"/>
            <a:endParaRPr lang="nl-NL"/>
          </a:p>
        </p:txBody>
      </p:sp>
      <p:pic>
        <p:nvPicPr>
          <p:cNvPr id="10" name="Afbeelding 9" descr="Afbeelding met tekening&#10;&#10;Automatisch gegenereerde beschrijving">
            <a:extLst>
              <a:ext uri="{FF2B5EF4-FFF2-40B4-BE49-F238E27FC236}">
                <a16:creationId xmlns:a16="http://schemas.microsoft.com/office/drawing/2014/main" id="{78AAD460-4DBB-9240-A2F2-B6B0329BE4E1}"/>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7" name="Tijdelijke aanduiding voor afbeelding 6">
            <a:extLst>
              <a:ext uri="{FF2B5EF4-FFF2-40B4-BE49-F238E27FC236}">
                <a16:creationId xmlns:a16="http://schemas.microsoft.com/office/drawing/2014/main" id="{7A2361DE-0582-854E-A23F-68DE3F4F1FEF}"/>
              </a:ext>
            </a:extLst>
          </p:cNvPr>
          <p:cNvSpPr>
            <a:spLocks noGrp="1"/>
          </p:cNvSpPr>
          <p:nvPr>
            <p:ph type="pic" sz="quarter" idx="10"/>
          </p:nvPr>
        </p:nvSpPr>
        <p:spPr>
          <a:xfrm>
            <a:off x="10153651" y="2097088"/>
            <a:ext cx="1331912" cy="1331912"/>
          </a:xfrm>
          <a:prstGeom prst="rect">
            <a:avLst/>
          </a:prstGeom>
        </p:spPr>
        <p:txBody>
          <a:bodyPr/>
          <a:lstStyle>
            <a:lvl1pPr>
              <a:defRPr sz="1000"/>
            </a:lvl1pPr>
          </a:lstStyle>
          <a:p>
            <a:r>
              <a:rPr lang="nl-NL"/>
              <a:t>Klik op het pictogram als u een afbeelding wilt toevoegen</a:t>
            </a:r>
          </a:p>
        </p:txBody>
      </p:sp>
      <p:sp>
        <p:nvSpPr>
          <p:cNvPr id="20" name="Tijdelijke aanduiding voor afbeelding 6">
            <a:extLst>
              <a:ext uri="{FF2B5EF4-FFF2-40B4-BE49-F238E27FC236}">
                <a16:creationId xmlns:a16="http://schemas.microsoft.com/office/drawing/2014/main" id="{C266A8C7-13DC-4848-B9DA-7A2A842A1686}"/>
              </a:ext>
            </a:extLst>
          </p:cNvPr>
          <p:cNvSpPr>
            <a:spLocks noGrp="1"/>
          </p:cNvSpPr>
          <p:nvPr>
            <p:ph type="pic" sz="quarter" idx="11"/>
          </p:nvPr>
        </p:nvSpPr>
        <p:spPr>
          <a:xfrm>
            <a:off x="8668612" y="2097088"/>
            <a:ext cx="1331912" cy="1331912"/>
          </a:xfrm>
          <a:prstGeom prst="rect">
            <a:avLst/>
          </a:prstGeom>
        </p:spPr>
        <p:txBody>
          <a:bodyPr/>
          <a:lstStyle>
            <a:lvl1pPr>
              <a:defRPr sz="1000"/>
            </a:lvl1pPr>
          </a:lstStyle>
          <a:p>
            <a:r>
              <a:rPr lang="nl-NL"/>
              <a:t>Klik op het pictogram als u een afbeelding wilt toevoegen</a:t>
            </a:r>
          </a:p>
        </p:txBody>
      </p:sp>
      <p:sp>
        <p:nvSpPr>
          <p:cNvPr id="21" name="Tijdelijke aanduiding voor afbeelding 6">
            <a:extLst>
              <a:ext uri="{FF2B5EF4-FFF2-40B4-BE49-F238E27FC236}">
                <a16:creationId xmlns:a16="http://schemas.microsoft.com/office/drawing/2014/main" id="{0D582A28-9316-4E4A-9D19-84226F06D447}"/>
              </a:ext>
            </a:extLst>
          </p:cNvPr>
          <p:cNvSpPr>
            <a:spLocks noGrp="1"/>
          </p:cNvSpPr>
          <p:nvPr>
            <p:ph type="pic" sz="quarter" idx="12"/>
          </p:nvPr>
        </p:nvSpPr>
        <p:spPr>
          <a:xfrm>
            <a:off x="10153651" y="3568377"/>
            <a:ext cx="1331912" cy="1331912"/>
          </a:xfrm>
          <a:prstGeom prst="rect">
            <a:avLst/>
          </a:prstGeom>
        </p:spPr>
        <p:txBody>
          <a:bodyPr/>
          <a:lstStyle>
            <a:lvl1pPr>
              <a:defRPr sz="1000"/>
            </a:lvl1pPr>
          </a:lstStyle>
          <a:p>
            <a:r>
              <a:rPr lang="nl-NL"/>
              <a:t>Klik op het pictogram als u een afbeelding wilt toevoegen</a:t>
            </a:r>
          </a:p>
        </p:txBody>
      </p:sp>
      <p:sp>
        <p:nvSpPr>
          <p:cNvPr id="22" name="Tijdelijke aanduiding voor afbeelding 6">
            <a:extLst>
              <a:ext uri="{FF2B5EF4-FFF2-40B4-BE49-F238E27FC236}">
                <a16:creationId xmlns:a16="http://schemas.microsoft.com/office/drawing/2014/main" id="{994BC7C1-B4BF-D043-8893-BD696EC47D54}"/>
              </a:ext>
            </a:extLst>
          </p:cNvPr>
          <p:cNvSpPr>
            <a:spLocks noGrp="1"/>
          </p:cNvSpPr>
          <p:nvPr>
            <p:ph type="pic" sz="quarter" idx="13"/>
          </p:nvPr>
        </p:nvSpPr>
        <p:spPr>
          <a:xfrm>
            <a:off x="8668612" y="3568377"/>
            <a:ext cx="1331912" cy="1331912"/>
          </a:xfrm>
          <a:prstGeom prst="rect">
            <a:avLst/>
          </a:prstGeom>
        </p:spPr>
        <p:txBody>
          <a:bodyPr/>
          <a:lstStyle>
            <a:lvl1pPr>
              <a:defRPr sz="1000"/>
            </a:lvl1pPr>
          </a:lstStyle>
          <a:p>
            <a:r>
              <a:rPr lang="nl-NL"/>
              <a:t>Klik op het pictogram als u een afbeelding wilt toevoegen</a:t>
            </a:r>
          </a:p>
        </p:txBody>
      </p:sp>
      <p:sp>
        <p:nvSpPr>
          <p:cNvPr id="23" name="Tijdelijke aanduiding voor afbeelding 6">
            <a:extLst>
              <a:ext uri="{FF2B5EF4-FFF2-40B4-BE49-F238E27FC236}">
                <a16:creationId xmlns:a16="http://schemas.microsoft.com/office/drawing/2014/main" id="{3573C7DC-377C-9D47-BF0B-24AAAA78E396}"/>
              </a:ext>
            </a:extLst>
          </p:cNvPr>
          <p:cNvSpPr>
            <a:spLocks noGrp="1"/>
          </p:cNvSpPr>
          <p:nvPr>
            <p:ph type="pic" sz="quarter" idx="14"/>
          </p:nvPr>
        </p:nvSpPr>
        <p:spPr>
          <a:xfrm>
            <a:off x="10153651" y="5046544"/>
            <a:ext cx="1331912" cy="1331912"/>
          </a:xfrm>
          <a:prstGeom prst="rect">
            <a:avLst/>
          </a:prstGeom>
        </p:spPr>
        <p:txBody>
          <a:bodyPr/>
          <a:lstStyle>
            <a:lvl1pPr>
              <a:defRPr sz="1000"/>
            </a:lvl1pPr>
          </a:lstStyle>
          <a:p>
            <a:r>
              <a:rPr lang="nl-NL"/>
              <a:t>Klik op het pictogram als u een afbeelding wilt toevoegen</a:t>
            </a:r>
          </a:p>
        </p:txBody>
      </p:sp>
      <p:sp>
        <p:nvSpPr>
          <p:cNvPr id="24" name="Tijdelijke aanduiding voor afbeelding 6">
            <a:extLst>
              <a:ext uri="{FF2B5EF4-FFF2-40B4-BE49-F238E27FC236}">
                <a16:creationId xmlns:a16="http://schemas.microsoft.com/office/drawing/2014/main" id="{A0FF0CC3-338B-8C4B-B8FF-CBA2E4E97DDF}"/>
              </a:ext>
            </a:extLst>
          </p:cNvPr>
          <p:cNvSpPr>
            <a:spLocks noGrp="1"/>
          </p:cNvSpPr>
          <p:nvPr>
            <p:ph type="pic" sz="quarter" idx="15"/>
          </p:nvPr>
        </p:nvSpPr>
        <p:spPr>
          <a:xfrm>
            <a:off x="8668612" y="5046544"/>
            <a:ext cx="1331912" cy="1331912"/>
          </a:xfrm>
          <a:prstGeom prst="rect">
            <a:avLst/>
          </a:prstGeom>
        </p:spPr>
        <p:txBody>
          <a:bodyPr/>
          <a:lstStyle>
            <a:lvl1pPr>
              <a:defRPr sz="1000"/>
            </a:lvl1pPr>
          </a:lstStyle>
          <a:p>
            <a:r>
              <a:rPr lang="nl-NL"/>
              <a:t>Klik op het pictogram als u een afbeelding wilt toevoegen</a:t>
            </a:r>
          </a:p>
        </p:txBody>
      </p:sp>
    </p:spTree>
    <p:extLst>
      <p:ext uri="{BB962C8B-B14F-4D97-AF65-F5344CB8AC3E}">
        <p14:creationId xmlns:p14="http://schemas.microsoft.com/office/powerpoint/2010/main" val="1691704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al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VISUAL</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a:t>Plaats hier het bijschrift</a:t>
            </a:r>
          </a:p>
        </p:txBody>
      </p:sp>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Tree>
    <p:extLst>
      <p:ext uri="{BB962C8B-B14F-4D97-AF65-F5344CB8AC3E}">
        <p14:creationId xmlns:p14="http://schemas.microsoft.com/office/powerpoint/2010/main" val="1843878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sual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VISUAL</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a:t>Plaats hier het bijschrift</a:t>
            </a:r>
          </a:p>
        </p:txBody>
      </p:sp>
    </p:spTree>
    <p:extLst>
      <p:ext uri="{BB962C8B-B14F-4D97-AF65-F5344CB8AC3E}">
        <p14:creationId xmlns:p14="http://schemas.microsoft.com/office/powerpoint/2010/main" val="544985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agina 1-z.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F37A1-D67D-874E-8C4D-AF59E1758F07}"/>
              </a:ext>
            </a:extLst>
          </p:cNvPr>
          <p:cNvSpPr>
            <a:spLocks noGrp="1"/>
          </p:cNvSpPr>
          <p:nvPr>
            <p:ph type="title" hasCustomPrompt="1"/>
          </p:nvPr>
        </p:nvSpPr>
        <p:spPr>
          <a:xfrm>
            <a:off x="838200" y="722935"/>
            <a:ext cx="10515600" cy="923303"/>
          </a:xfrm>
        </p:spPr>
        <p:txBody>
          <a:bodyPr anchor="t"/>
          <a:lstStyle>
            <a:lvl1pPr>
              <a:defRPr b="1">
                <a:solidFill>
                  <a:srgbClr val="03A78D"/>
                </a:solidFill>
              </a:defRPr>
            </a:lvl1pPr>
          </a:lstStyle>
          <a:p>
            <a:r>
              <a:rPr lang="nl-NL"/>
              <a:t>TITEL VAN VIDEO</a:t>
            </a:r>
          </a:p>
        </p:txBody>
      </p:sp>
      <p:sp>
        <p:nvSpPr>
          <p:cNvPr id="3" name="Tijdelijke aanduiding voor inhoud 2">
            <a:extLst>
              <a:ext uri="{FF2B5EF4-FFF2-40B4-BE49-F238E27FC236}">
                <a16:creationId xmlns:a16="http://schemas.microsoft.com/office/drawing/2014/main" id="{CACEE2BD-EBDE-164C-8E02-CC9975A9C508}"/>
              </a:ext>
            </a:extLst>
          </p:cNvPr>
          <p:cNvSpPr>
            <a:spLocks noGrp="1"/>
          </p:cNvSpPr>
          <p:nvPr>
            <p:ph sz="half" idx="1" hasCustomPrompt="1"/>
          </p:nvPr>
        </p:nvSpPr>
        <p:spPr>
          <a:xfrm>
            <a:off x="852600" y="6184350"/>
            <a:ext cx="5181600" cy="308400"/>
          </a:xfrm>
          <a:prstGeom prst="rect">
            <a:avLst/>
          </a:prstGeom>
        </p:spPr>
        <p:txBody>
          <a:bodyPr/>
          <a:lstStyle>
            <a:lvl1pPr marL="0" indent="0">
              <a:buNone/>
              <a:defRPr sz="1400">
                <a:solidFill>
                  <a:schemeClr val="bg1">
                    <a:lumMod val="65000"/>
                  </a:schemeClr>
                </a:solidFill>
                <a:latin typeface="Arial" panose="020B0604020202020204" pitchFamily="34" charset="0"/>
                <a:cs typeface="Arial" panose="020B0604020202020204" pitchFamily="34" charset="0"/>
              </a:defRPr>
            </a:lvl1pPr>
            <a:lvl2pPr marL="457200" indent="0">
              <a:buNone/>
              <a:defRPr sz="1400">
                <a:solidFill>
                  <a:schemeClr val="bg1">
                    <a:lumMod val="65000"/>
                  </a:schemeClr>
                </a:solidFill>
                <a:latin typeface="Arial" panose="020B0604020202020204" pitchFamily="34" charset="0"/>
                <a:cs typeface="Arial" panose="020B0604020202020204" pitchFamily="34" charset="0"/>
              </a:defRPr>
            </a:lvl2pPr>
            <a:lvl3pPr marL="914400" indent="0">
              <a:buNone/>
              <a:defRPr sz="1400">
                <a:solidFill>
                  <a:schemeClr val="bg1">
                    <a:lumMod val="65000"/>
                  </a:schemeClr>
                </a:solidFill>
                <a:latin typeface="Arial" panose="020B0604020202020204" pitchFamily="34" charset="0"/>
                <a:cs typeface="Arial" panose="020B0604020202020204" pitchFamily="34" charset="0"/>
              </a:defRPr>
            </a:lvl3pPr>
            <a:lvl4pPr marL="1371600" indent="0">
              <a:buNone/>
              <a:defRPr sz="1400">
                <a:solidFill>
                  <a:schemeClr val="bg1">
                    <a:lumMod val="65000"/>
                  </a:schemeClr>
                </a:solidFill>
                <a:latin typeface="Arial" panose="020B0604020202020204" pitchFamily="34" charset="0"/>
                <a:cs typeface="Arial" panose="020B0604020202020204" pitchFamily="34" charset="0"/>
              </a:defRPr>
            </a:lvl4pPr>
            <a:lvl5pPr marL="1828800" indent="0">
              <a:buNone/>
              <a:defRPr sz="1400">
                <a:solidFill>
                  <a:schemeClr val="bg1">
                    <a:lumMod val="65000"/>
                  </a:schemeClr>
                </a:solidFill>
                <a:latin typeface="Arial" panose="020B0604020202020204" pitchFamily="34" charset="0"/>
                <a:cs typeface="Arial" panose="020B0604020202020204" pitchFamily="34" charset="0"/>
              </a:defRPr>
            </a:lvl5pPr>
          </a:lstStyle>
          <a:p>
            <a:pPr lvl="0"/>
            <a:r>
              <a:rPr lang="nl-NL"/>
              <a:t>Plaats hier het bijschrift</a:t>
            </a:r>
          </a:p>
        </p:txBody>
      </p:sp>
    </p:spTree>
    <p:extLst>
      <p:ext uri="{BB962C8B-B14F-4D97-AF65-F5344CB8AC3E}">
        <p14:creationId xmlns:p14="http://schemas.microsoft.com/office/powerpoint/2010/main" val="21735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hterbla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Tree>
    <p:extLst>
      <p:ext uri="{BB962C8B-B14F-4D97-AF65-F5344CB8AC3E}">
        <p14:creationId xmlns:p14="http://schemas.microsoft.com/office/powerpoint/2010/main" val="3389448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nkJeWel">
    <p:spTree>
      <p:nvGrpSpPr>
        <p:cNvPr id="1" name=""/>
        <p:cNvGrpSpPr/>
        <p:nvPr/>
      </p:nvGrpSpPr>
      <p:grpSpPr>
        <a:xfrm>
          <a:off x="0" y="0"/>
          <a:ext cx="0" cy="0"/>
          <a:chOff x="0" y="0"/>
          <a:chExt cx="0" cy="0"/>
        </a:xfrm>
      </p:grpSpPr>
      <p:pic>
        <p:nvPicPr>
          <p:cNvPr id="3" name="Afbeelding 2" descr="Afbeelding met groen, vrouw, geparkeerd, teken&#10;&#10;Automatisch gegenereerde beschrijving">
            <a:extLst>
              <a:ext uri="{FF2B5EF4-FFF2-40B4-BE49-F238E27FC236}">
                <a16:creationId xmlns:a16="http://schemas.microsoft.com/office/drawing/2014/main" id="{9B4A1A0C-779F-1B46-AE73-3C4D0CEF7D85}"/>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70685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pic>
        <p:nvPicPr>
          <p:cNvPr id="4" name="Afbeelding 3" descr="Afbeelding met kamer, tekening&#10;&#10;Automatisch gegenereerde beschrijving">
            <a:extLst>
              <a:ext uri="{FF2B5EF4-FFF2-40B4-BE49-F238E27FC236}">
                <a16:creationId xmlns:a16="http://schemas.microsoft.com/office/drawing/2014/main" id="{3AFC20ED-5008-1D47-BF9B-25F4CB971118}"/>
              </a:ext>
            </a:extLst>
          </p:cNvPr>
          <p:cNvPicPr>
            <a:picLocks noChangeAspect="1"/>
          </p:cNvPicPr>
          <p:nvPr userDrawn="1"/>
        </p:nvPicPr>
        <p:blipFill>
          <a:blip r:embed="rId2"/>
          <a:stretch>
            <a:fillRect/>
          </a:stretch>
        </p:blipFill>
        <p:spPr>
          <a:xfrm>
            <a:off x="0" y="-1"/>
            <a:ext cx="7339476" cy="6699405"/>
          </a:xfrm>
          <a:prstGeom prst="rect">
            <a:avLst/>
          </a:prstGeom>
        </p:spPr>
      </p:pic>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33488" y="757413"/>
            <a:ext cx="5945918" cy="3398644"/>
          </a:xfrm>
        </p:spPr>
        <p:txBody>
          <a:bodyPr anchor="t"/>
          <a:lstStyle>
            <a:lvl1pPr algn="l">
              <a:lnSpc>
                <a:spcPts val="6000"/>
              </a:lnSpc>
              <a:spcBef>
                <a:spcPts val="70"/>
              </a:spcBef>
              <a:spcAft>
                <a:spcPts val="70"/>
              </a:spcAft>
              <a:defRPr sz="6000" b="1">
                <a:solidFill>
                  <a:schemeClr val="bg1"/>
                </a:solidFill>
                <a:latin typeface="Arial" panose="020B0604020202020204" pitchFamily="34" charset="0"/>
                <a:cs typeface="Arial" panose="020B0604020202020204" pitchFamily="34" charset="0"/>
              </a:defRPr>
            </a:lvl1pPr>
          </a:lstStyle>
          <a:p>
            <a:r>
              <a:rPr lang="nl-NL"/>
              <a:t>WELKOM,</a:t>
            </a:r>
            <a:br>
              <a:rPr lang="nl-NL"/>
            </a:br>
            <a:r>
              <a:rPr lang="nl-NL"/>
              <a:t>LEUK DAT</a:t>
            </a:r>
            <a:br>
              <a:rPr lang="nl-NL"/>
            </a:br>
            <a:r>
              <a:rPr lang="nl-NL"/>
              <a:t>JE ER BENT</a:t>
            </a:r>
          </a:p>
        </p:txBody>
      </p:sp>
      <p:pic>
        <p:nvPicPr>
          <p:cNvPr id="12" name="Afbeelding 11" descr="Afbeelding met klok&#10;&#10;Automatisch gegenereerde beschrijving">
            <a:extLst>
              <a:ext uri="{FF2B5EF4-FFF2-40B4-BE49-F238E27FC236}">
                <a16:creationId xmlns:a16="http://schemas.microsoft.com/office/drawing/2014/main" id="{1322AEB8-983D-314E-8426-1039499D7012}"/>
              </a:ext>
            </a:extLst>
          </p:cNvPr>
          <p:cNvPicPr>
            <a:picLocks noChangeAspect="1"/>
          </p:cNvPicPr>
          <p:nvPr userDrawn="1"/>
        </p:nvPicPr>
        <p:blipFill>
          <a:blip r:embed="rId3"/>
          <a:stretch>
            <a:fillRect/>
          </a:stretch>
        </p:blipFill>
        <p:spPr>
          <a:xfrm>
            <a:off x="7161970" y="4911484"/>
            <a:ext cx="4427723" cy="1266637"/>
          </a:xfrm>
          <a:prstGeom prst="rect">
            <a:avLst/>
          </a:prstGeom>
        </p:spPr>
      </p:pic>
    </p:spTree>
    <p:extLst>
      <p:ext uri="{BB962C8B-B14F-4D97-AF65-F5344CB8AC3E}">
        <p14:creationId xmlns:p14="http://schemas.microsoft.com/office/powerpoint/2010/main" val="372837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A5B2F-F909-2043-9C45-66DBE455A1B6}"/>
              </a:ext>
            </a:extLst>
          </p:cNvPr>
          <p:cNvSpPr>
            <a:spLocks noGrp="1"/>
          </p:cNvSpPr>
          <p:nvPr>
            <p:ph type="ctrTitle" hasCustomPrompt="1"/>
          </p:nvPr>
        </p:nvSpPr>
        <p:spPr>
          <a:xfrm>
            <a:off x="849990" y="2002111"/>
            <a:ext cx="6962573" cy="1563690"/>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a:t>TITEL VAN DE</a:t>
            </a:r>
            <a:br>
              <a:rPr lang="nl-NL"/>
            </a:br>
            <a:r>
              <a:rPr lang="nl-NL"/>
              <a:t>PRESENTATIE</a:t>
            </a:r>
          </a:p>
        </p:txBody>
      </p:sp>
      <p:pic>
        <p:nvPicPr>
          <p:cNvPr id="10" name="Afbeelding 9" descr="Afbeelding met kamer, tekening&#10;&#10;Automatisch gegenereerde beschrijving">
            <a:extLst>
              <a:ext uri="{FF2B5EF4-FFF2-40B4-BE49-F238E27FC236}">
                <a16:creationId xmlns:a16="http://schemas.microsoft.com/office/drawing/2014/main" id="{6C49E6BD-7814-154B-B54A-3B73E13C72F9}"/>
              </a:ext>
            </a:extLst>
          </p:cNvPr>
          <p:cNvPicPr>
            <a:picLocks noChangeAspect="1"/>
          </p:cNvPicPr>
          <p:nvPr userDrawn="1"/>
        </p:nvPicPr>
        <p:blipFill>
          <a:blip r:embed="rId2"/>
          <a:stretch>
            <a:fillRect/>
          </a:stretch>
        </p:blipFill>
        <p:spPr>
          <a:xfrm>
            <a:off x="7043738" y="-7145"/>
            <a:ext cx="5148262" cy="4699286"/>
          </a:xfrm>
          <a:prstGeom prst="rect">
            <a:avLst/>
          </a:prstGeom>
        </p:spPr>
      </p:pic>
      <p:sp>
        <p:nvSpPr>
          <p:cNvPr id="11" name="Tijdelijke aanduiding voor tekst 2">
            <a:extLst>
              <a:ext uri="{FF2B5EF4-FFF2-40B4-BE49-F238E27FC236}">
                <a16:creationId xmlns:a16="http://schemas.microsoft.com/office/drawing/2014/main" id="{D3E29734-3030-D942-92BF-CB24B0AC9A19}"/>
              </a:ext>
            </a:extLst>
          </p:cNvPr>
          <p:cNvSpPr>
            <a:spLocks noGrp="1"/>
          </p:cNvSpPr>
          <p:nvPr>
            <p:ph type="body" idx="1" hasCustomPrompt="1"/>
          </p:nvPr>
        </p:nvSpPr>
        <p:spPr>
          <a:xfrm>
            <a:off x="849989" y="3616976"/>
            <a:ext cx="6962573" cy="1204766"/>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 VAN</a:t>
            </a:r>
            <a:br>
              <a:rPr lang="nl-NL"/>
            </a:br>
            <a:r>
              <a:rPr lang="nl-NL"/>
              <a:t>DEZE PRESENTATIE</a:t>
            </a:r>
          </a:p>
        </p:txBody>
      </p:sp>
      <p:pic>
        <p:nvPicPr>
          <p:cNvPr id="6" name="Afbeelding 5" descr="Afbeelding met klok&#10;&#10;Automatisch gegenereerde beschrijving">
            <a:extLst>
              <a:ext uri="{FF2B5EF4-FFF2-40B4-BE49-F238E27FC236}">
                <a16:creationId xmlns:a16="http://schemas.microsoft.com/office/drawing/2014/main" id="{55FAF3C3-0EE2-7844-B257-5F53C2A9471D}"/>
              </a:ext>
            </a:extLst>
          </p:cNvPr>
          <p:cNvPicPr>
            <a:picLocks noChangeAspect="1"/>
          </p:cNvPicPr>
          <p:nvPr userDrawn="1"/>
        </p:nvPicPr>
        <p:blipFill>
          <a:blip r:embed="rId3"/>
          <a:stretch>
            <a:fillRect/>
          </a:stretch>
        </p:blipFill>
        <p:spPr>
          <a:xfrm>
            <a:off x="957990" y="4757736"/>
            <a:ext cx="4427723" cy="1266637"/>
          </a:xfrm>
          <a:prstGeom prst="rect">
            <a:avLst/>
          </a:prstGeom>
        </p:spPr>
      </p:pic>
    </p:spTree>
    <p:extLst>
      <p:ext uri="{BB962C8B-B14F-4D97-AF65-F5344CB8AC3E}">
        <p14:creationId xmlns:p14="http://schemas.microsoft.com/office/powerpoint/2010/main" val="10386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E9F4B5-911D-3144-94A3-DCB2936B7E2B}"/>
              </a:ext>
            </a:extLst>
          </p:cNvPr>
          <p:cNvPicPr>
            <a:picLocks noChangeAspect="1"/>
          </p:cNvPicPr>
          <p:nvPr userDrawn="1"/>
        </p:nvPicPr>
        <p:blipFill>
          <a:blip r:embed="rId2"/>
          <a:stretch>
            <a:fillRect/>
          </a:stretch>
        </p:blipFill>
        <p:spPr>
          <a:xfrm>
            <a:off x="0" y="0"/>
            <a:ext cx="12179300" cy="5930900"/>
          </a:xfrm>
          <a:prstGeom prst="rect">
            <a:avLst/>
          </a:prstGeom>
        </p:spPr>
      </p:pic>
    </p:spTree>
    <p:extLst>
      <p:ext uri="{BB962C8B-B14F-4D97-AF65-F5344CB8AC3E}">
        <p14:creationId xmlns:p14="http://schemas.microsoft.com/office/powerpoint/2010/main" val="168913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pay off">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Tree>
    <p:extLst>
      <p:ext uri="{BB962C8B-B14F-4D97-AF65-F5344CB8AC3E}">
        <p14:creationId xmlns:p14="http://schemas.microsoft.com/office/powerpoint/2010/main" val="269420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zonder pay off">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C62BCE63-EB2F-B245-88D0-EE1B91460461}"/>
              </a:ext>
            </a:extLst>
          </p:cNvPr>
          <p:cNvPicPr>
            <a:picLocks noChangeAspect="1"/>
          </p:cNvPicPr>
          <p:nvPr userDrawn="1"/>
        </p:nvPicPr>
        <p:blipFill>
          <a:blip r:embed="rId2"/>
          <a:stretch>
            <a:fillRect/>
          </a:stretch>
        </p:blipFill>
        <p:spPr>
          <a:xfrm>
            <a:off x="4425950" y="1504950"/>
            <a:ext cx="3340100" cy="3848100"/>
          </a:xfrm>
          <a:prstGeom prst="rect">
            <a:avLst/>
          </a:prstGeom>
        </p:spPr>
      </p:pic>
      <p:sp>
        <p:nvSpPr>
          <p:cNvPr id="2" name="Rechthoek 1">
            <a:extLst>
              <a:ext uri="{FF2B5EF4-FFF2-40B4-BE49-F238E27FC236}">
                <a16:creationId xmlns:a16="http://schemas.microsoft.com/office/drawing/2014/main" id="{90DFAE2F-889D-9546-AC4F-DC130CEA3481}"/>
              </a:ext>
            </a:extLst>
          </p:cNvPr>
          <p:cNvSpPr/>
          <p:nvPr userDrawn="1"/>
        </p:nvSpPr>
        <p:spPr>
          <a:xfrm>
            <a:off x="4015110" y="4798881"/>
            <a:ext cx="4076986" cy="7837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2184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ar werk jij aan vandaa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C143C6F-6B89-8C45-BD36-02C2BE3EE47F}"/>
              </a:ext>
            </a:extLst>
          </p:cNvPr>
          <p:cNvPicPr>
            <a:picLocks noChangeAspect="1"/>
          </p:cNvPicPr>
          <p:nvPr userDrawn="1"/>
        </p:nvPicPr>
        <p:blipFill>
          <a:blip r:embed="rId2"/>
          <a:stretch>
            <a:fillRect/>
          </a:stretch>
        </p:blipFill>
        <p:spPr>
          <a:xfrm>
            <a:off x="2844800" y="3098800"/>
            <a:ext cx="6502400" cy="660400"/>
          </a:xfrm>
          <a:prstGeom prst="rect">
            <a:avLst/>
          </a:prstGeom>
        </p:spPr>
      </p:pic>
    </p:spTree>
    <p:extLst>
      <p:ext uri="{BB962C8B-B14F-4D97-AF65-F5344CB8AC3E}">
        <p14:creationId xmlns:p14="http://schemas.microsoft.com/office/powerpoint/2010/main" val="397621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pic>
        <p:nvPicPr>
          <p:cNvPr id="8" name="Afbeelding 7" descr="Afbeelding met tekening&#10;&#10;Automatisch gegenereerde beschrijving">
            <a:extLst>
              <a:ext uri="{FF2B5EF4-FFF2-40B4-BE49-F238E27FC236}">
                <a16:creationId xmlns:a16="http://schemas.microsoft.com/office/drawing/2014/main" id="{EC47505C-8174-2047-AE27-E84A02D7627E}"/>
              </a:ext>
            </a:extLst>
          </p:cNvPr>
          <p:cNvPicPr>
            <a:picLocks noChangeAspect="1"/>
          </p:cNvPicPr>
          <p:nvPr userDrawn="1"/>
        </p:nvPicPr>
        <p:blipFill>
          <a:blip r:embed="rId2"/>
          <a:stretch>
            <a:fillRect/>
          </a:stretch>
        </p:blipFill>
        <p:spPr>
          <a:xfrm>
            <a:off x="10373096" y="598899"/>
            <a:ext cx="1112901" cy="1282164"/>
          </a:xfrm>
          <a:prstGeom prst="rect">
            <a:avLst/>
          </a:prstGeom>
        </p:spPr>
      </p:pic>
      <p:sp>
        <p:nvSpPr>
          <p:cNvPr id="7" name="Titel 1">
            <a:extLst>
              <a:ext uri="{FF2B5EF4-FFF2-40B4-BE49-F238E27FC236}">
                <a16:creationId xmlns:a16="http://schemas.microsoft.com/office/drawing/2014/main" id="{2AF28E80-CC98-FE47-B95F-660C39BAA45D}"/>
              </a:ext>
            </a:extLst>
          </p:cNvPr>
          <p:cNvSpPr>
            <a:spLocks noGrp="1"/>
          </p:cNvSpPr>
          <p:nvPr>
            <p:ph type="ctrTitle" hasCustomPrompt="1"/>
          </p:nvPr>
        </p:nvSpPr>
        <p:spPr>
          <a:xfrm>
            <a:off x="849990" y="2002111"/>
            <a:ext cx="6962573" cy="1563690"/>
          </a:xfrm>
        </p:spPr>
        <p:txBody>
          <a:bodyPr anchor="t"/>
          <a:lstStyle>
            <a:lvl1pPr algn="l">
              <a:lnSpc>
                <a:spcPts val="6000"/>
              </a:lnSpc>
              <a:spcBef>
                <a:spcPts val="70"/>
              </a:spcBef>
              <a:spcAft>
                <a:spcPts val="70"/>
              </a:spcAft>
              <a:defRPr sz="6000" b="1">
                <a:solidFill>
                  <a:srgbClr val="03A78D"/>
                </a:solidFill>
                <a:latin typeface="Arial" panose="020B0604020202020204" pitchFamily="34" charset="0"/>
                <a:cs typeface="Arial" panose="020B0604020202020204" pitchFamily="34" charset="0"/>
              </a:defRPr>
            </a:lvl1pPr>
          </a:lstStyle>
          <a:p>
            <a:r>
              <a:rPr lang="nl-NL"/>
              <a:t>TITEL VAN DE</a:t>
            </a:r>
            <a:br>
              <a:rPr lang="nl-NL"/>
            </a:br>
            <a:r>
              <a:rPr lang="nl-NL"/>
              <a:t>PRESENTATIE</a:t>
            </a:r>
          </a:p>
        </p:txBody>
      </p:sp>
    </p:spTree>
    <p:extLst>
      <p:ext uri="{BB962C8B-B14F-4D97-AF65-F5344CB8AC3E}">
        <p14:creationId xmlns:p14="http://schemas.microsoft.com/office/powerpoint/2010/main" val="147210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37B3DF-2D85-BB4E-B19A-583FD4DBD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4" name="Tijdelijke aanduiding voor datum 3">
            <a:extLst>
              <a:ext uri="{FF2B5EF4-FFF2-40B4-BE49-F238E27FC236}">
                <a16:creationId xmlns:a16="http://schemas.microsoft.com/office/drawing/2014/main" id="{3BB5C7E4-9719-8345-9C3F-B76F740F9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2D045-C8AC-414A-9485-435F3D53BEF7}" type="datetimeFigureOut">
              <a:rPr lang="nl-NL" smtClean="0"/>
              <a:t>23-6-2024</a:t>
            </a:fld>
            <a:endParaRPr lang="nl-NL"/>
          </a:p>
        </p:txBody>
      </p:sp>
      <p:sp>
        <p:nvSpPr>
          <p:cNvPr id="5" name="Tijdelijke aanduiding voor voettekst 4">
            <a:extLst>
              <a:ext uri="{FF2B5EF4-FFF2-40B4-BE49-F238E27FC236}">
                <a16:creationId xmlns:a16="http://schemas.microsoft.com/office/drawing/2014/main" id="{44EF3651-B5E4-244D-A832-35C14C2E5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615368D-A9FA-5142-AFAB-8A3D081BF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23ABF-3139-6446-AC9D-47F190E639E3}" type="slidenum">
              <a:rPr lang="nl-NL" smtClean="0"/>
              <a:t>‹nr.›</a:t>
            </a:fld>
            <a:endParaRPr lang="nl-NL"/>
          </a:p>
        </p:txBody>
      </p:sp>
    </p:spTree>
    <p:extLst>
      <p:ext uri="{BB962C8B-B14F-4D97-AF65-F5344CB8AC3E}">
        <p14:creationId xmlns:p14="http://schemas.microsoft.com/office/powerpoint/2010/main" val="264283643"/>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0" r:id="rId3"/>
    <p:sldLayoutId id="2147483662" r:id="rId4"/>
    <p:sldLayoutId id="2147483675" r:id="rId5"/>
    <p:sldLayoutId id="2147483676" r:id="rId6"/>
    <p:sldLayoutId id="2147483684" r:id="rId7"/>
    <p:sldLayoutId id="2147483663" r:id="rId8"/>
    <p:sldLayoutId id="2147483678" r:id="rId9"/>
    <p:sldLayoutId id="2147483685" r:id="rId10"/>
    <p:sldLayoutId id="2147483686" r:id="rId11"/>
    <p:sldLayoutId id="2147483677" r:id="rId12"/>
    <p:sldLayoutId id="2147483650" r:id="rId13"/>
    <p:sldLayoutId id="2147483668" r:id="rId14"/>
    <p:sldLayoutId id="2147483652" r:id="rId15"/>
    <p:sldLayoutId id="2147483669" r:id="rId16"/>
    <p:sldLayoutId id="2147483664" r:id="rId17"/>
    <p:sldLayoutId id="2147483670" r:id="rId18"/>
    <p:sldLayoutId id="2147483665" r:id="rId19"/>
    <p:sldLayoutId id="2147483682" r:id="rId20"/>
    <p:sldLayoutId id="2147483671" r:id="rId21"/>
    <p:sldLayoutId id="2147483683" r:id="rId22"/>
    <p:sldLayoutId id="2147483680" r:id="rId23"/>
    <p:sldLayoutId id="2147483679" r:id="rId24"/>
    <p:sldLayoutId id="2147483666" r:id="rId25"/>
    <p:sldLayoutId id="2147483672" r:id="rId26"/>
    <p:sldLayoutId id="2147483673" r:id="rId27"/>
    <p:sldLayoutId id="2147483661" r:id="rId28"/>
    <p:sldLayoutId id="214748367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597" userDrawn="1">
          <p15:clr>
            <a:srgbClr val="F26B43"/>
          </p15:clr>
        </p15:guide>
        <p15:guide id="3" orient="horz" pos="1321" userDrawn="1">
          <p15:clr>
            <a:srgbClr val="F26B43"/>
          </p15:clr>
        </p15:guide>
        <p15:guide id="4"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mydavinci.nl/" TargetMode="External"/><Relationship Id="rId2" Type="http://schemas.openxmlformats.org/officeDocument/2006/relationships/hyperlink" Target="mailto:studentnummer@mydavinci.n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avinci.nl/laptop-specificaties" TargetMode="External"/><Relationship Id="rId2" Type="http://schemas.openxmlformats.org/officeDocument/2006/relationships/hyperlink" Target="https://schoolboek.nl/"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studywise.nl/shop/davinci"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hyperlink" Target="http://www.studywise.nl/keuzehul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64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B4C0F5A-F600-1F0B-2844-66AB87B06663}"/>
              </a:ext>
            </a:extLst>
          </p:cNvPr>
          <p:cNvSpPr>
            <a:spLocks noGrp="1"/>
          </p:cNvSpPr>
          <p:nvPr>
            <p:ph type="title"/>
          </p:nvPr>
        </p:nvSpPr>
        <p:spPr/>
        <p:txBody>
          <a:bodyPr/>
          <a:lstStyle/>
          <a:p>
            <a:r>
              <a:rPr lang="en-US" u="sng" dirty="0"/>
              <a:t>S</a:t>
            </a:r>
            <a:r>
              <a:rPr lang="en-US" dirty="0"/>
              <a:t>tudie </a:t>
            </a:r>
            <a:r>
              <a:rPr lang="en-US" err="1"/>
              <a:t>L</a:t>
            </a:r>
            <a:r>
              <a:rPr lang="en-US" dirty="0" err="1"/>
              <a:t>oopbaan</a:t>
            </a:r>
            <a:r>
              <a:rPr lang="en-US" dirty="0"/>
              <a:t> </a:t>
            </a:r>
            <a:r>
              <a:rPr lang="en-US"/>
              <a:t>Begeleiders</a:t>
            </a:r>
            <a:r>
              <a:rPr lang="en-US" dirty="0"/>
              <a:t> N3</a:t>
            </a:r>
            <a:endParaRPr lang="nl-NL" dirty="0"/>
          </a:p>
        </p:txBody>
      </p:sp>
      <p:sp>
        <p:nvSpPr>
          <p:cNvPr id="4" name="Tijdelijke aanduiding voor inhoud 3">
            <a:extLst>
              <a:ext uri="{FF2B5EF4-FFF2-40B4-BE49-F238E27FC236}">
                <a16:creationId xmlns:a16="http://schemas.microsoft.com/office/drawing/2014/main" id="{78598C2C-D948-067A-9F44-2DF3C2DA77E8}"/>
              </a:ext>
            </a:extLst>
          </p:cNvPr>
          <p:cNvSpPr>
            <a:spLocks noGrp="1"/>
          </p:cNvSpPr>
          <p:nvPr>
            <p:ph sz="half" idx="1"/>
          </p:nvPr>
        </p:nvSpPr>
        <p:spPr>
          <a:xfrm>
            <a:off x="890016" y="2024400"/>
            <a:ext cx="5181600" cy="4351338"/>
          </a:xfrm>
        </p:spPr>
        <p:txBody>
          <a:bodyPr/>
          <a:lstStyle/>
          <a:p>
            <a:pPr marL="0" indent="0">
              <a:buNone/>
            </a:pPr>
            <a:r>
              <a:rPr lang="en-US" dirty="0"/>
              <a:t>LPTBO24M1</a:t>
            </a:r>
          </a:p>
          <a:p>
            <a:r>
              <a:rPr lang="en-US" dirty="0"/>
              <a:t>Stephan Kusters</a:t>
            </a:r>
          </a:p>
          <a:p>
            <a:endParaRPr lang="nl-NL" dirty="0"/>
          </a:p>
        </p:txBody>
      </p:sp>
      <p:sp>
        <p:nvSpPr>
          <p:cNvPr id="5" name="Tijdelijke aanduiding voor inhoud 4">
            <a:extLst>
              <a:ext uri="{FF2B5EF4-FFF2-40B4-BE49-F238E27FC236}">
                <a16:creationId xmlns:a16="http://schemas.microsoft.com/office/drawing/2014/main" id="{CE1189E1-E3CA-EF9A-8AAE-25ACD1273739}"/>
              </a:ext>
            </a:extLst>
          </p:cNvPr>
          <p:cNvSpPr>
            <a:spLocks noGrp="1"/>
          </p:cNvSpPr>
          <p:nvPr>
            <p:ph sz="half" idx="2"/>
          </p:nvPr>
        </p:nvSpPr>
        <p:spPr/>
        <p:txBody>
          <a:bodyPr/>
          <a:lstStyle/>
          <a:p>
            <a:pPr marL="0" indent="0">
              <a:buNone/>
            </a:pPr>
            <a:r>
              <a:rPr lang="en-US" dirty="0"/>
              <a:t>LPTBO24M2</a:t>
            </a:r>
          </a:p>
          <a:p>
            <a:r>
              <a:rPr lang="en-US" dirty="0"/>
              <a:t>Robert Bezemer</a:t>
            </a:r>
            <a:endParaRPr lang="nl-NL" dirty="0"/>
          </a:p>
        </p:txBody>
      </p:sp>
      <p:pic>
        <p:nvPicPr>
          <p:cNvPr id="6" name="Afbeelding 5" descr="Afbeelding met persoon, Menselijk gezicht, hemel, kleding&#10;&#10;Automatisch gegenereerde beschrijving">
            <a:extLst>
              <a:ext uri="{FF2B5EF4-FFF2-40B4-BE49-F238E27FC236}">
                <a16:creationId xmlns:a16="http://schemas.microsoft.com/office/drawing/2014/main" id="{D303D79C-E6C7-907C-BEEF-0E674DE9F569}"/>
              </a:ext>
            </a:extLst>
          </p:cNvPr>
          <p:cNvPicPr>
            <a:picLocks noChangeAspect="1"/>
          </p:cNvPicPr>
          <p:nvPr/>
        </p:nvPicPr>
        <p:blipFill rotWithShape="1">
          <a:blip r:embed="rId2"/>
          <a:srcRect l="3761" t="15168" r="11231" b="-176"/>
          <a:stretch/>
        </p:blipFill>
        <p:spPr>
          <a:xfrm>
            <a:off x="6502908" y="3423582"/>
            <a:ext cx="2618232" cy="2618232"/>
          </a:xfrm>
          <a:prstGeom prst="rect">
            <a:avLst/>
          </a:prstGeom>
        </p:spPr>
      </p:pic>
      <p:pic>
        <p:nvPicPr>
          <p:cNvPr id="8" name="Afbeelding 7" descr="Afbeelding met Menselijke baard, persoon, Menselijk gezicht, person&#10;&#10;Automatisch gegenereerde beschrijving">
            <a:extLst>
              <a:ext uri="{FF2B5EF4-FFF2-40B4-BE49-F238E27FC236}">
                <a16:creationId xmlns:a16="http://schemas.microsoft.com/office/drawing/2014/main" id="{C7E24CDB-CD2C-48DE-4F15-159E0950E346}"/>
              </a:ext>
            </a:extLst>
          </p:cNvPr>
          <p:cNvPicPr>
            <a:picLocks noChangeAspect="1"/>
          </p:cNvPicPr>
          <p:nvPr/>
        </p:nvPicPr>
        <p:blipFill>
          <a:blip r:embed="rId3"/>
          <a:stretch>
            <a:fillRect/>
          </a:stretch>
        </p:blipFill>
        <p:spPr>
          <a:xfrm>
            <a:off x="1205484" y="3429000"/>
            <a:ext cx="2612814" cy="2612814"/>
          </a:xfrm>
          <a:prstGeom prst="rect">
            <a:avLst/>
          </a:prstGeom>
        </p:spPr>
      </p:pic>
      <p:pic>
        <p:nvPicPr>
          <p:cNvPr id="3074" name="16014FC8-2F1B-499E-883D-C8991431C53A" descr="IMG_1383.jpg">
            <a:extLst>
              <a:ext uri="{FF2B5EF4-FFF2-40B4-BE49-F238E27FC236}">
                <a16:creationId xmlns:a16="http://schemas.microsoft.com/office/drawing/2014/main" id="{F8DACCAA-D59D-D9AE-FC9F-45E5BA64CF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84" t="25716" r="1755" b="8539"/>
          <a:stretch/>
        </p:blipFill>
        <p:spPr bwMode="auto">
          <a:xfrm>
            <a:off x="1205484" y="3423582"/>
            <a:ext cx="2612814" cy="26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0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8CC03-43F7-451B-8528-0418E2A5529A}"/>
              </a:ext>
            </a:extLst>
          </p:cNvPr>
          <p:cNvSpPr>
            <a:spLocks noGrp="1"/>
          </p:cNvSpPr>
          <p:nvPr>
            <p:ph type="title"/>
          </p:nvPr>
        </p:nvSpPr>
        <p:spPr/>
        <p:txBody>
          <a:bodyPr/>
          <a:lstStyle/>
          <a:p>
            <a:r>
              <a:rPr lang="nl-NL"/>
              <a:t>Verloop opleiding niveau 4</a:t>
            </a:r>
          </a:p>
        </p:txBody>
      </p:sp>
      <p:sp>
        <p:nvSpPr>
          <p:cNvPr id="3" name="Tijdelijke aanduiding voor inhoud 2">
            <a:extLst>
              <a:ext uri="{FF2B5EF4-FFF2-40B4-BE49-F238E27FC236}">
                <a16:creationId xmlns:a16="http://schemas.microsoft.com/office/drawing/2014/main" id="{8E439141-9D11-46A5-827C-26EA2B00FDEA}"/>
              </a:ext>
            </a:extLst>
          </p:cNvPr>
          <p:cNvSpPr>
            <a:spLocks noGrp="1"/>
          </p:cNvSpPr>
          <p:nvPr>
            <p:ph idx="1"/>
          </p:nvPr>
        </p:nvSpPr>
        <p:spPr>
          <a:xfrm>
            <a:off x="838200" y="1894535"/>
            <a:ext cx="7528965" cy="4833600"/>
          </a:xfrm>
        </p:spPr>
        <p:txBody>
          <a:bodyPr lIns="91440" tIns="45720" rIns="91440" bIns="45720" anchor="t"/>
          <a:lstStyle/>
          <a:p>
            <a:pPr marL="0" indent="0">
              <a:buNone/>
            </a:pPr>
            <a:r>
              <a:rPr lang="nl-NL" dirty="0"/>
              <a:t>Eerste leerjaar voornamelijk lessen</a:t>
            </a:r>
          </a:p>
          <a:p>
            <a:pPr lvl="1"/>
            <a:r>
              <a:rPr lang="nl-NL" dirty="0"/>
              <a:t>Opgedeeld in 4 blokken</a:t>
            </a:r>
            <a:endParaRPr lang="nl-NL" dirty="0">
              <a:cs typeface="Arial"/>
            </a:endParaRPr>
          </a:p>
          <a:p>
            <a:pPr lvl="1"/>
            <a:r>
              <a:rPr lang="nl-NL" dirty="0"/>
              <a:t>Einde blok (tiende week) een voorgangsgesprek</a:t>
            </a:r>
            <a:endParaRPr lang="nl-NL" dirty="0">
              <a:cs typeface="Arial"/>
            </a:endParaRPr>
          </a:p>
          <a:p>
            <a:pPr marL="0" indent="0">
              <a:buNone/>
            </a:pPr>
            <a:r>
              <a:rPr lang="nl-NL" dirty="0"/>
              <a:t>Tweede leerjaar </a:t>
            </a:r>
          </a:p>
          <a:p>
            <a:pPr lvl="1"/>
            <a:r>
              <a:rPr lang="nl-NL" dirty="0"/>
              <a:t>Half jaar (2 blokken) stage inclusief examen</a:t>
            </a:r>
            <a:endParaRPr lang="nl-NL" dirty="0">
              <a:cs typeface="Arial"/>
            </a:endParaRPr>
          </a:p>
          <a:p>
            <a:pPr lvl="1"/>
            <a:r>
              <a:rPr lang="nl-NL" dirty="0"/>
              <a:t>2 blokken les inclusief AVO examens</a:t>
            </a:r>
            <a:endParaRPr lang="nl-NL" dirty="0">
              <a:cs typeface="Arial"/>
            </a:endParaRPr>
          </a:p>
          <a:p>
            <a:pPr marL="0" indent="0">
              <a:buNone/>
            </a:pPr>
            <a:r>
              <a:rPr lang="nl-NL" dirty="0"/>
              <a:t>Derde leerjaar </a:t>
            </a:r>
            <a:endParaRPr lang="nl-NL" dirty="0">
              <a:cs typeface="Arial"/>
            </a:endParaRPr>
          </a:p>
          <a:p>
            <a:pPr lvl="1"/>
            <a:r>
              <a:rPr lang="nl-NL" dirty="0"/>
              <a:t>2 blokken les</a:t>
            </a:r>
            <a:endParaRPr lang="nl-NL" dirty="0">
              <a:cs typeface="Arial"/>
            </a:endParaRPr>
          </a:p>
          <a:p>
            <a:pPr lvl="1"/>
            <a:r>
              <a:rPr lang="nl-NL" dirty="0"/>
              <a:t>Dan 2 blokken eindstage en afstuderen</a:t>
            </a:r>
            <a:br>
              <a:rPr lang="nl-NL" dirty="0"/>
            </a:br>
            <a:r>
              <a:rPr lang="nl-NL" dirty="0">
                <a:cs typeface="Arial"/>
              </a:rPr>
              <a:t>(keuzedelen en rekenen onderdeel zak-slaag)</a:t>
            </a:r>
          </a:p>
        </p:txBody>
      </p:sp>
      <p:pic>
        <p:nvPicPr>
          <p:cNvPr id="13" name="Tijdelijke aanduiding voor afbeelding 12" descr="Afbeelding met gras, buiten, gebouw, tekst&#10;&#10;Automatisch gegenereerde beschrijving">
            <a:extLst>
              <a:ext uri="{FF2B5EF4-FFF2-40B4-BE49-F238E27FC236}">
                <a16:creationId xmlns:a16="http://schemas.microsoft.com/office/drawing/2014/main" id="{F5B5768D-B170-4135-BC6C-398E2660DEEF}"/>
              </a:ext>
            </a:extLst>
          </p:cNvPr>
          <p:cNvPicPr>
            <a:picLocks noGrp="1" noChangeAspect="1"/>
          </p:cNvPicPr>
          <p:nvPr>
            <p:ph type="pic" sz="quarter" idx="10"/>
          </p:nvPr>
        </p:nvPicPr>
        <p:blipFill>
          <a:blip r:embed="rId2"/>
          <a:srcRect l="16667" r="16667"/>
          <a:stretch>
            <a:fillRect/>
          </a:stretch>
        </p:blipFill>
        <p:spPr/>
      </p:pic>
      <p:pic>
        <p:nvPicPr>
          <p:cNvPr id="11" name="Tijdelijke aanduiding voor afbeelding 10" descr="Afbeelding met plafond, binnen, vloer, kamer&#10;&#10;Automatisch gegenereerde beschrijving">
            <a:extLst>
              <a:ext uri="{FF2B5EF4-FFF2-40B4-BE49-F238E27FC236}">
                <a16:creationId xmlns:a16="http://schemas.microsoft.com/office/drawing/2014/main" id="{EE1520A1-81D4-423E-A4B3-893DDCA24510}"/>
              </a:ext>
            </a:extLst>
          </p:cNvPr>
          <p:cNvPicPr>
            <a:picLocks noGrp="1" noChangeAspect="1"/>
          </p:cNvPicPr>
          <p:nvPr>
            <p:ph type="pic" sz="quarter" idx="11"/>
          </p:nvPr>
        </p:nvPicPr>
        <p:blipFill>
          <a:blip r:embed="rId3"/>
          <a:srcRect l="16667" r="16667"/>
          <a:stretch>
            <a:fillRect/>
          </a:stretch>
        </p:blipFill>
        <p:spPr/>
      </p:pic>
      <p:pic>
        <p:nvPicPr>
          <p:cNvPr id="17" name="Tijdelijke aanduiding voor afbeelding 16" descr="Afbeelding met gebouw, binnen, vloer, bibliotheek&#10;&#10;Automatisch gegenereerde beschrijving">
            <a:extLst>
              <a:ext uri="{FF2B5EF4-FFF2-40B4-BE49-F238E27FC236}">
                <a16:creationId xmlns:a16="http://schemas.microsoft.com/office/drawing/2014/main" id="{C322C23D-5690-455B-9806-B47817F49B57}"/>
              </a:ext>
            </a:extLst>
          </p:cNvPr>
          <p:cNvPicPr>
            <a:picLocks noGrp="1" noChangeAspect="1"/>
          </p:cNvPicPr>
          <p:nvPr>
            <p:ph type="pic" sz="quarter" idx="12"/>
          </p:nvPr>
        </p:nvPicPr>
        <p:blipFill>
          <a:blip r:embed="rId4"/>
          <a:srcRect l="16667" r="16667"/>
          <a:stretch>
            <a:fillRect/>
          </a:stretch>
        </p:blipFill>
        <p:spPr/>
      </p:pic>
      <p:pic>
        <p:nvPicPr>
          <p:cNvPr id="15" name="Tijdelijke aanduiding voor afbeelding 14" descr="Afbeelding met binnen, tafel, stoel, kamer&#10;&#10;Automatisch gegenereerde beschrijving">
            <a:extLst>
              <a:ext uri="{FF2B5EF4-FFF2-40B4-BE49-F238E27FC236}">
                <a16:creationId xmlns:a16="http://schemas.microsoft.com/office/drawing/2014/main" id="{6FDAAE12-DA40-481C-A16B-1590AF8E1A58}"/>
              </a:ext>
            </a:extLst>
          </p:cNvPr>
          <p:cNvPicPr>
            <a:picLocks noGrp="1" noChangeAspect="1"/>
          </p:cNvPicPr>
          <p:nvPr>
            <p:ph type="pic" sz="quarter" idx="13"/>
          </p:nvPr>
        </p:nvPicPr>
        <p:blipFill>
          <a:blip r:embed="rId5"/>
          <a:srcRect l="16667" r="16667"/>
          <a:stretch>
            <a:fillRect/>
          </a:stretch>
        </p:blipFill>
        <p:spPr/>
      </p:pic>
      <p:pic>
        <p:nvPicPr>
          <p:cNvPr id="21" name="Tijdelijke aanduiding voor afbeelding 20" descr="Afbeelding met gebouw, buiten, straat, gras&#10;&#10;Automatisch gegenereerde beschrijving">
            <a:extLst>
              <a:ext uri="{FF2B5EF4-FFF2-40B4-BE49-F238E27FC236}">
                <a16:creationId xmlns:a16="http://schemas.microsoft.com/office/drawing/2014/main" id="{4671FD06-B36D-4AF2-B0B8-40AE53AA217C}"/>
              </a:ext>
            </a:extLst>
          </p:cNvPr>
          <p:cNvPicPr>
            <a:picLocks noGrp="1" noChangeAspect="1"/>
          </p:cNvPicPr>
          <p:nvPr>
            <p:ph type="pic" sz="quarter" idx="14"/>
          </p:nvPr>
        </p:nvPicPr>
        <p:blipFill>
          <a:blip r:embed="rId6"/>
          <a:srcRect l="16667" r="16667"/>
          <a:stretch>
            <a:fillRect/>
          </a:stretch>
        </p:blipFill>
        <p:spPr/>
      </p:pic>
      <p:pic>
        <p:nvPicPr>
          <p:cNvPr id="19" name="Tijdelijke aanduiding voor afbeelding 18" descr="Afbeelding met binnen, vloer, gebouw, kamer&#10;&#10;Automatisch gegenereerde beschrijving">
            <a:extLst>
              <a:ext uri="{FF2B5EF4-FFF2-40B4-BE49-F238E27FC236}">
                <a16:creationId xmlns:a16="http://schemas.microsoft.com/office/drawing/2014/main" id="{C0175BC9-0956-4C26-9295-5B80FD944412}"/>
              </a:ext>
            </a:extLst>
          </p:cNvPr>
          <p:cNvPicPr>
            <a:picLocks noGrp="1" noChangeAspect="1"/>
          </p:cNvPicPr>
          <p:nvPr>
            <p:ph type="pic" sz="quarter" idx="15"/>
          </p:nvPr>
        </p:nvPicPr>
        <p:blipFill>
          <a:blip r:embed="rId7"/>
          <a:srcRect l="16667" r="16667"/>
          <a:stretch>
            <a:fillRect/>
          </a:stretch>
        </p:blipFill>
        <p:spPr/>
      </p:pic>
    </p:spTree>
    <p:extLst>
      <p:ext uri="{BB962C8B-B14F-4D97-AF65-F5344CB8AC3E}">
        <p14:creationId xmlns:p14="http://schemas.microsoft.com/office/powerpoint/2010/main" val="110902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B4C0F5A-F600-1F0B-2844-66AB87B06663}"/>
              </a:ext>
            </a:extLst>
          </p:cNvPr>
          <p:cNvSpPr>
            <a:spLocks noGrp="1"/>
          </p:cNvSpPr>
          <p:nvPr>
            <p:ph type="title"/>
          </p:nvPr>
        </p:nvSpPr>
        <p:spPr/>
        <p:txBody>
          <a:bodyPr/>
          <a:lstStyle/>
          <a:p>
            <a:r>
              <a:rPr lang="en-US" u="sng" dirty="0"/>
              <a:t>S</a:t>
            </a:r>
            <a:r>
              <a:rPr lang="en-US" dirty="0"/>
              <a:t>tudie </a:t>
            </a:r>
            <a:r>
              <a:rPr lang="en-US" u="sng" dirty="0" err="1"/>
              <a:t>L</a:t>
            </a:r>
            <a:r>
              <a:rPr lang="en-US" dirty="0" err="1"/>
              <a:t>oopbaan</a:t>
            </a:r>
            <a:r>
              <a:rPr lang="en-US" dirty="0"/>
              <a:t> </a:t>
            </a:r>
            <a:r>
              <a:rPr lang="en-US" u="sng" dirty="0" err="1"/>
              <a:t>B</a:t>
            </a:r>
            <a:r>
              <a:rPr lang="en-US" dirty="0" err="1"/>
              <a:t>egeleiders</a:t>
            </a:r>
            <a:r>
              <a:rPr lang="en-US" dirty="0"/>
              <a:t> N4</a:t>
            </a:r>
            <a:endParaRPr lang="nl-NL" dirty="0"/>
          </a:p>
        </p:txBody>
      </p:sp>
      <p:sp>
        <p:nvSpPr>
          <p:cNvPr id="4" name="Tijdelijke aanduiding voor inhoud 3">
            <a:extLst>
              <a:ext uri="{FF2B5EF4-FFF2-40B4-BE49-F238E27FC236}">
                <a16:creationId xmlns:a16="http://schemas.microsoft.com/office/drawing/2014/main" id="{78598C2C-D948-067A-9F44-2DF3C2DA77E8}"/>
              </a:ext>
            </a:extLst>
          </p:cNvPr>
          <p:cNvSpPr>
            <a:spLocks noGrp="1"/>
          </p:cNvSpPr>
          <p:nvPr>
            <p:ph sz="half" idx="1"/>
          </p:nvPr>
        </p:nvSpPr>
        <p:spPr>
          <a:xfrm>
            <a:off x="890016" y="2024400"/>
            <a:ext cx="5181600" cy="4351338"/>
          </a:xfrm>
        </p:spPr>
        <p:txBody>
          <a:bodyPr/>
          <a:lstStyle/>
          <a:p>
            <a:pPr marL="0" indent="0">
              <a:buNone/>
            </a:pPr>
            <a:r>
              <a:rPr lang="en-US" dirty="0"/>
              <a:t>LPTBO24B1</a:t>
            </a:r>
          </a:p>
          <a:p>
            <a:r>
              <a:rPr lang="en-US" dirty="0"/>
              <a:t>Gerben van der Staal</a:t>
            </a:r>
            <a:endParaRPr lang="nl-NL" dirty="0"/>
          </a:p>
        </p:txBody>
      </p:sp>
      <p:sp>
        <p:nvSpPr>
          <p:cNvPr id="5" name="Tijdelijke aanduiding voor inhoud 4">
            <a:extLst>
              <a:ext uri="{FF2B5EF4-FFF2-40B4-BE49-F238E27FC236}">
                <a16:creationId xmlns:a16="http://schemas.microsoft.com/office/drawing/2014/main" id="{CE1189E1-E3CA-EF9A-8AAE-25ACD1273739}"/>
              </a:ext>
            </a:extLst>
          </p:cNvPr>
          <p:cNvSpPr>
            <a:spLocks noGrp="1"/>
          </p:cNvSpPr>
          <p:nvPr>
            <p:ph sz="half" idx="2"/>
          </p:nvPr>
        </p:nvSpPr>
        <p:spPr/>
        <p:txBody>
          <a:bodyPr/>
          <a:lstStyle/>
          <a:p>
            <a:pPr marL="0" indent="0">
              <a:buNone/>
            </a:pPr>
            <a:r>
              <a:rPr lang="en-US" dirty="0"/>
              <a:t>LPTBO24B2</a:t>
            </a:r>
          </a:p>
          <a:p>
            <a:r>
              <a:rPr lang="en-US" dirty="0"/>
              <a:t>Francien van Kan</a:t>
            </a:r>
          </a:p>
          <a:p>
            <a:pPr marL="0" indent="0">
              <a:buNone/>
            </a:pPr>
            <a:endParaRPr lang="nl-NL" dirty="0"/>
          </a:p>
        </p:txBody>
      </p:sp>
      <p:pic>
        <p:nvPicPr>
          <p:cNvPr id="9" name="Afbeelding 8" descr="Afbeelding met Menselijk gezicht, persoon, glimlach, kleding&#10;&#10;Automatisch gegenereerde beschrijving">
            <a:extLst>
              <a:ext uri="{FF2B5EF4-FFF2-40B4-BE49-F238E27FC236}">
                <a16:creationId xmlns:a16="http://schemas.microsoft.com/office/drawing/2014/main" id="{FAD6D432-9280-6F8D-0AED-5862088842B8}"/>
              </a:ext>
            </a:extLst>
          </p:cNvPr>
          <p:cNvPicPr>
            <a:picLocks noChangeAspect="1"/>
          </p:cNvPicPr>
          <p:nvPr/>
        </p:nvPicPr>
        <p:blipFill>
          <a:blip r:embed="rId2"/>
          <a:stretch>
            <a:fillRect/>
          </a:stretch>
        </p:blipFill>
        <p:spPr>
          <a:xfrm>
            <a:off x="1223772" y="3429000"/>
            <a:ext cx="2618232" cy="2618232"/>
          </a:xfrm>
          <a:prstGeom prst="rect">
            <a:avLst/>
          </a:prstGeom>
        </p:spPr>
      </p:pic>
      <p:pic>
        <p:nvPicPr>
          <p:cNvPr id="2050" name="790EC90C-0554-4A41-87DC-FBC4A6CA2DD8" descr="Schermafbeelding 2024-06-19 om 14.24.56.jpeg">
            <a:extLst>
              <a:ext uri="{FF2B5EF4-FFF2-40B4-BE49-F238E27FC236}">
                <a16:creationId xmlns:a16="http://schemas.microsoft.com/office/drawing/2014/main" id="{52259943-2B55-EFF5-9213-81D4F827DD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07" t="13731" r="30006" b="34793"/>
          <a:stretch/>
        </p:blipFill>
        <p:spPr bwMode="auto">
          <a:xfrm>
            <a:off x="6499860" y="3429000"/>
            <a:ext cx="2618232" cy="261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68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4ECD0FB-B1C3-7C0A-42A3-4326C3FA3022}"/>
              </a:ext>
            </a:extLst>
          </p:cNvPr>
          <p:cNvSpPr>
            <a:spLocks noGrp="1"/>
          </p:cNvSpPr>
          <p:nvPr>
            <p:ph type="title"/>
          </p:nvPr>
        </p:nvSpPr>
        <p:spPr/>
        <p:txBody>
          <a:bodyPr/>
          <a:lstStyle/>
          <a:p>
            <a:r>
              <a:rPr lang="nl-NL" dirty="0"/>
              <a:t>Projectweek (10</a:t>
            </a:r>
            <a:r>
              <a:rPr lang="nl-NL" baseline="30000" dirty="0"/>
              <a:t>e</a:t>
            </a:r>
            <a:r>
              <a:rPr lang="nl-NL" dirty="0"/>
              <a:t> week)</a:t>
            </a:r>
          </a:p>
        </p:txBody>
      </p:sp>
      <p:sp>
        <p:nvSpPr>
          <p:cNvPr id="11" name="Tijdelijke aanduiding voor inhoud 10">
            <a:extLst>
              <a:ext uri="{FF2B5EF4-FFF2-40B4-BE49-F238E27FC236}">
                <a16:creationId xmlns:a16="http://schemas.microsoft.com/office/drawing/2014/main" id="{BE5F031A-779B-0F5F-4B97-7C0768AF8B8B}"/>
              </a:ext>
            </a:extLst>
          </p:cNvPr>
          <p:cNvSpPr>
            <a:spLocks noGrp="1"/>
          </p:cNvSpPr>
          <p:nvPr>
            <p:ph idx="1"/>
          </p:nvPr>
        </p:nvSpPr>
        <p:spPr>
          <a:xfrm>
            <a:off x="838201" y="2024400"/>
            <a:ext cx="5876636" cy="4351338"/>
          </a:xfrm>
        </p:spPr>
        <p:txBody>
          <a:bodyPr lIns="91440" tIns="45720" rIns="91440" bIns="45720" anchor="t"/>
          <a:lstStyle/>
          <a:p>
            <a:r>
              <a:rPr lang="nl-NL" dirty="0"/>
              <a:t>Studenten werken gezamenlijk een project uit met een groep.</a:t>
            </a:r>
          </a:p>
          <a:p>
            <a:r>
              <a:rPr lang="nl-NL" dirty="0"/>
              <a:t>Groep is samengesteld uit 1</a:t>
            </a:r>
            <a:r>
              <a:rPr lang="nl-NL" baseline="30000" dirty="0"/>
              <a:t>ste</a:t>
            </a:r>
            <a:r>
              <a:rPr lang="nl-NL" dirty="0"/>
              <a:t> en hogere </a:t>
            </a:r>
            <a:r>
              <a:rPr lang="nl-NL" dirty="0" err="1"/>
              <a:t>jaars</a:t>
            </a:r>
            <a:r>
              <a:rPr lang="nl-NL" dirty="0"/>
              <a:t> studenten van niveau 3 en niveau 4… alles door elkaar.</a:t>
            </a:r>
          </a:p>
          <a:p>
            <a:r>
              <a:rPr lang="nl-NL" dirty="0"/>
              <a:t>Doel is leren samenwerken en van elkaar leren.</a:t>
            </a:r>
          </a:p>
          <a:p>
            <a:endParaRPr lang="nl-NL" dirty="0"/>
          </a:p>
        </p:txBody>
      </p:sp>
      <p:pic>
        <p:nvPicPr>
          <p:cNvPr id="1026" name="Picture 2" descr="Reis en projectweek - het Odulphuslyceum">
            <a:extLst>
              <a:ext uri="{FF2B5EF4-FFF2-40B4-BE49-F238E27FC236}">
                <a16:creationId xmlns:a16="http://schemas.microsoft.com/office/drawing/2014/main" id="{D2A8BCA7-3866-20F5-6CDD-D42852A7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109" y="2564476"/>
            <a:ext cx="4408055" cy="264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5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BINDEND STUDIEADVIES 1</a:t>
            </a:r>
            <a:r>
              <a:rPr lang="nl-NL" baseline="30000"/>
              <a:t>E</a:t>
            </a:r>
            <a:r>
              <a:rPr lang="nl-NL"/>
              <a:t> JAAR</a:t>
            </a:r>
          </a:p>
        </p:txBody>
      </p:sp>
      <p:sp>
        <p:nvSpPr>
          <p:cNvPr id="3" name="Tijdelijke aanduiding voor inhoud 2"/>
          <p:cNvSpPr>
            <a:spLocks noGrp="1"/>
          </p:cNvSpPr>
          <p:nvPr>
            <p:ph idx="1"/>
          </p:nvPr>
        </p:nvSpPr>
        <p:spPr/>
        <p:txBody>
          <a:bodyPr/>
          <a:lstStyle/>
          <a:p>
            <a:pPr marL="0" lvl="0" indent="0">
              <a:buNone/>
            </a:pPr>
            <a:r>
              <a:rPr lang="nl-NL" dirty="0"/>
              <a:t>Na de meivakantie/start blok 4 krijg je een bindend studieadvies </a:t>
            </a:r>
          </a:p>
          <a:p>
            <a:pPr marL="0" lvl="0" indent="0">
              <a:buNone/>
            </a:pPr>
            <a:endParaRPr lang="nl-NL" dirty="0"/>
          </a:p>
          <a:p>
            <a:pPr marL="0" lvl="0" indent="0">
              <a:buNone/>
            </a:pPr>
            <a:endParaRPr lang="nl-NL" dirty="0"/>
          </a:p>
          <a:p>
            <a:pPr marL="0" lvl="0" indent="0">
              <a:buNone/>
            </a:pPr>
            <a:endParaRPr lang="nl-NL" dirty="0"/>
          </a:p>
          <a:p>
            <a:pPr marL="0" lvl="0" indent="0">
              <a:buNone/>
            </a:pPr>
            <a:endParaRPr lang="nl-NL" dirty="0"/>
          </a:p>
          <a:p>
            <a:pPr marL="0" lvl="0" indent="0">
              <a:buNone/>
            </a:pPr>
            <a:endParaRPr lang="nl-NL" dirty="0"/>
          </a:p>
          <a:p>
            <a:pPr marL="0" lvl="0" indent="0">
              <a:buNone/>
            </a:pPr>
            <a:endParaRPr lang="nl-NL" dirty="0"/>
          </a:p>
          <a:p>
            <a:pPr marL="0" lvl="0" indent="0">
              <a:buNone/>
            </a:pPr>
            <a:br>
              <a:rPr lang="nl-NL" dirty="0"/>
            </a:br>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12605" y="3102383"/>
            <a:ext cx="4032448" cy="3024336"/>
          </a:xfrm>
          <a:prstGeom prst="rect">
            <a:avLst/>
          </a:prstGeom>
        </p:spPr>
      </p:pic>
      <p:sp>
        <p:nvSpPr>
          <p:cNvPr id="5" name="Tekstvak 4"/>
          <p:cNvSpPr txBox="1"/>
          <p:nvPr/>
        </p:nvSpPr>
        <p:spPr>
          <a:xfrm>
            <a:off x="838200" y="3102383"/>
            <a:ext cx="2572893" cy="2308324"/>
          </a:xfrm>
          <a:prstGeom prst="rect">
            <a:avLst/>
          </a:prstGeom>
          <a:noFill/>
        </p:spPr>
        <p:txBody>
          <a:bodyPr wrap="square" rtlCol="0">
            <a:spAutoFit/>
          </a:bodyPr>
          <a:lstStyle/>
          <a:p>
            <a:r>
              <a:rPr lang="nl-NL" dirty="0"/>
              <a:t>Met een positief bindend studieadvies spreekt het opleidingsteam het vertrouwen uit dat je op de goede weg bent en dat het diploma haalbaar is.</a:t>
            </a:r>
          </a:p>
        </p:txBody>
      </p:sp>
      <p:sp>
        <p:nvSpPr>
          <p:cNvPr id="6" name="Tekstvak 5"/>
          <p:cNvSpPr txBox="1"/>
          <p:nvPr/>
        </p:nvSpPr>
        <p:spPr>
          <a:xfrm>
            <a:off x="8446565" y="2997887"/>
            <a:ext cx="2572893" cy="3139321"/>
          </a:xfrm>
          <a:prstGeom prst="rect">
            <a:avLst/>
          </a:prstGeom>
          <a:noFill/>
        </p:spPr>
        <p:txBody>
          <a:bodyPr wrap="square" rtlCol="0">
            <a:spAutoFit/>
          </a:bodyPr>
          <a:lstStyle/>
          <a:p>
            <a:r>
              <a:rPr lang="nl-NL" dirty="0"/>
              <a:t>Met een negatief bindend studieadvies spreekt het team uit dat het diploma in deze opleiding niet haalbaar is voor jou en dat je een andere opleiding moet gaan doen. </a:t>
            </a:r>
          </a:p>
          <a:p>
            <a:r>
              <a:rPr lang="nl-NL" dirty="0"/>
              <a:t>We begeleiden je naar een opleiding die beter bij je past.</a:t>
            </a:r>
          </a:p>
        </p:txBody>
      </p:sp>
    </p:spTree>
    <p:extLst>
      <p:ext uri="{BB962C8B-B14F-4D97-AF65-F5344CB8AC3E}">
        <p14:creationId xmlns:p14="http://schemas.microsoft.com/office/powerpoint/2010/main" val="236849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5A151-E2D6-18CB-E86E-9DB762F667CE}"/>
              </a:ext>
            </a:extLst>
          </p:cNvPr>
          <p:cNvSpPr>
            <a:spLocks noGrp="1"/>
          </p:cNvSpPr>
          <p:nvPr>
            <p:ph type="title"/>
          </p:nvPr>
        </p:nvSpPr>
        <p:spPr/>
        <p:txBody>
          <a:bodyPr>
            <a:normAutofit fontScale="90000"/>
          </a:bodyPr>
          <a:lstStyle/>
          <a:p>
            <a:r>
              <a:rPr lang="nl-NL" dirty="0"/>
              <a:t>Wat als de student te laat is, zich verslapen heeft, gewoon niet komt opdagen, de trein heeft gemist, de hond zijn sleutels heeft opgegeten, zijn fiets is overleden of gewoon ziek is? </a:t>
            </a:r>
          </a:p>
        </p:txBody>
      </p:sp>
      <p:pic>
        <p:nvPicPr>
          <p:cNvPr id="1026" name="Picture 2" descr="Eagle Traditionele wekker - Wekker analoog - Draadloos - Met verlichting |  bol">
            <a:extLst>
              <a:ext uri="{FF2B5EF4-FFF2-40B4-BE49-F238E27FC236}">
                <a16:creationId xmlns:a16="http://schemas.microsoft.com/office/drawing/2014/main" id="{CB08BC2E-58A1-8A59-028A-93ECDF132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486" y="3615940"/>
            <a:ext cx="2887028" cy="288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0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AANWEZIGHEID EN LEERPLICHT</a:t>
            </a:r>
          </a:p>
        </p:txBody>
      </p:sp>
      <p:sp>
        <p:nvSpPr>
          <p:cNvPr id="3" name="Tijdelijke aanduiding voor inhoud 2"/>
          <p:cNvSpPr>
            <a:spLocks noGrp="1"/>
          </p:cNvSpPr>
          <p:nvPr>
            <p:ph idx="1"/>
          </p:nvPr>
        </p:nvSpPr>
        <p:spPr>
          <a:xfrm>
            <a:off x="838200" y="1960392"/>
            <a:ext cx="10515600" cy="4351338"/>
          </a:xfrm>
        </p:spPr>
        <p:txBody>
          <a:bodyPr/>
          <a:lstStyle/>
          <a:p>
            <a:pPr marL="342900" indent="-342900"/>
            <a:r>
              <a:rPr lang="nl-NL" dirty="0">
                <a:latin typeface="Arial" panose="020B0604020202020204" pitchFamily="34" charset="0"/>
                <a:cs typeface="Arial" panose="020B0604020202020204" pitchFamily="34" charset="0"/>
              </a:rPr>
              <a:t>Aanwezigheidsregistratie via Osiris</a:t>
            </a:r>
          </a:p>
          <a:p>
            <a:pPr marL="342900" indent="-342900"/>
            <a:r>
              <a:rPr lang="nl-NL" dirty="0">
                <a:latin typeface="Arial" panose="020B0604020202020204" pitchFamily="34" charset="0"/>
                <a:cs typeface="Arial" panose="020B0604020202020204" pitchFamily="34" charset="0"/>
              </a:rPr>
              <a:t>Ziekmelden:</a:t>
            </a:r>
          </a:p>
          <a:p>
            <a:pPr lvl="1">
              <a:buFont typeface="Wingdings" panose="05000000000000000000" pitchFamily="2" charset="2"/>
              <a:buChar char="Ø"/>
            </a:pPr>
            <a:r>
              <a:rPr lang="nl-NL" sz="2800" dirty="0">
                <a:latin typeface="Arial" panose="020B0604020202020204" pitchFamily="34" charset="0"/>
                <a:cs typeface="Arial" panose="020B0604020202020204" pitchFamily="34" charset="0"/>
              </a:rPr>
              <a:t>Jonger dan 18 jaar!</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Ouder belt naar het telefoonnr. op studentenpas</a:t>
            </a:r>
          </a:p>
          <a:p>
            <a:pPr lvl="1">
              <a:buFont typeface="Wingdings" panose="05000000000000000000" pitchFamily="2" charset="2"/>
              <a:buChar char="Ø"/>
            </a:pPr>
            <a:r>
              <a:rPr lang="nl-NL" sz="2800" dirty="0">
                <a:latin typeface="Arial" panose="020B0604020202020204" pitchFamily="34" charset="0"/>
                <a:cs typeface="Arial" panose="020B0604020202020204" pitchFamily="34" charset="0"/>
              </a:rPr>
              <a:t>Ouder dan 18 jaar!</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Zelf registeren in Osiris</a:t>
            </a:r>
          </a:p>
          <a:p>
            <a:pPr lvl="1">
              <a:buFont typeface="Wingdings" panose="05000000000000000000" pitchFamily="2" charset="2"/>
              <a:buChar char="Ø"/>
            </a:pPr>
            <a:r>
              <a:rPr lang="nl-NL" dirty="0">
                <a:latin typeface="Arial" panose="020B0604020202020204" pitchFamily="34" charset="0"/>
                <a:cs typeface="Arial" panose="020B0604020202020204" pitchFamily="34" charset="0"/>
              </a:rPr>
              <a:t>In beide gevallen brengt de student ook de SLB-er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op de hoogte!</a:t>
            </a:r>
          </a:p>
          <a:p>
            <a:pPr marL="342900" indent="-342900"/>
            <a:r>
              <a:rPr lang="nl-NL" dirty="0">
                <a:latin typeface="Arial" panose="020B0604020202020204" pitchFamily="34" charset="0"/>
                <a:cs typeface="Arial" panose="020B0604020202020204" pitchFamily="34" charset="0"/>
              </a:rPr>
              <a:t>In geval van te hoog verzuim van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student volgt automatische melding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bij leerplicht.</a:t>
            </a:r>
            <a:br>
              <a:rPr lang="nl-NL" dirty="0">
                <a:latin typeface="Arial" panose="020B0604020202020204" pitchFamily="34" charset="0"/>
                <a:cs typeface="Arial" panose="020B0604020202020204" pitchFamily="34" charset="0"/>
              </a:rPr>
            </a:br>
            <a:endParaRPr lang="nl-NL" dirty="0"/>
          </a:p>
        </p:txBody>
      </p:sp>
      <p:pic>
        <p:nvPicPr>
          <p:cNvPr id="4" name="Afbeelding 3"/>
          <p:cNvPicPr>
            <a:picLocks noChangeAspect="1"/>
          </p:cNvPicPr>
          <p:nvPr/>
        </p:nvPicPr>
        <p:blipFill rotWithShape="1">
          <a:blip r:embed="rId3"/>
          <a:srcRect l="12845" t="22500" r="14162"/>
          <a:stretch/>
        </p:blipFill>
        <p:spPr>
          <a:xfrm>
            <a:off x="8614612" y="3396718"/>
            <a:ext cx="3108960" cy="2979020"/>
          </a:xfrm>
          <a:prstGeom prst="rect">
            <a:avLst/>
          </a:prstGeom>
        </p:spPr>
      </p:pic>
    </p:spTree>
    <p:extLst>
      <p:ext uri="{BB962C8B-B14F-4D97-AF65-F5344CB8AC3E}">
        <p14:creationId xmlns:p14="http://schemas.microsoft.com/office/powerpoint/2010/main" val="333864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20792"/>
            <a:ext cx="9521952" cy="724204"/>
          </a:xfrm>
        </p:spPr>
        <p:txBody>
          <a:bodyPr>
            <a:normAutofit/>
          </a:bodyPr>
          <a:lstStyle/>
          <a:p>
            <a:r>
              <a:rPr lang="nl-NL" dirty="0"/>
              <a:t>COMMUNICATIE MET STUDENT</a:t>
            </a:r>
          </a:p>
        </p:txBody>
      </p:sp>
      <p:sp>
        <p:nvSpPr>
          <p:cNvPr id="3" name="Tijdelijke aanduiding voor inhoud 2"/>
          <p:cNvSpPr>
            <a:spLocks noGrp="1"/>
          </p:cNvSpPr>
          <p:nvPr>
            <p:ph idx="1"/>
          </p:nvPr>
        </p:nvSpPr>
        <p:spPr/>
        <p:txBody>
          <a:bodyPr/>
          <a:lstStyle/>
          <a:p>
            <a:pPr marL="342900" lvl="0" indent="-342900">
              <a:lnSpc>
                <a:spcPct val="100000"/>
              </a:lnSpc>
              <a:spcBef>
                <a:spcPts val="0"/>
              </a:spcBef>
            </a:pPr>
            <a:r>
              <a:rPr lang="nl-NL" dirty="0"/>
              <a:t>Informatie gaat naar student, niet naar de ouders </a:t>
            </a:r>
          </a:p>
          <a:p>
            <a:pPr marL="342900" lvl="0" indent="-342900">
              <a:lnSpc>
                <a:spcPct val="100000"/>
              </a:lnSpc>
              <a:spcBef>
                <a:spcPts val="0"/>
              </a:spcBef>
            </a:pPr>
            <a:r>
              <a:rPr lang="nl-NL" dirty="0"/>
              <a:t>Alle communicatie via</a:t>
            </a:r>
          </a:p>
          <a:p>
            <a:pPr marL="800100" lvl="1" indent="-342900">
              <a:lnSpc>
                <a:spcPct val="100000"/>
              </a:lnSpc>
              <a:spcBef>
                <a:spcPts val="0"/>
              </a:spcBef>
              <a:buFont typeface="Courier New" panose="02070309020205020404" pitchFamily="49" charset="0"/>
              <a:buChar char="o"/>
            </a:pPr>
            <a:r>
              <a:rPr lang="nl-NL" sz="2800" b="1" dirty="0"/>
              <a:t>Da Vinci e-mailadres &gt; </a:t>
            </a:r>
            <a:r>
              <a:rPr lang="nl-NL" sz="2800" b="1" dirty="0">
                <a:solidFill>
                  <a:srgbClr val="FF0000"/>
                </a:solidFill>
                <a:hlinkClick r:id="rId2"/>
              </a:rPr>
              <a:t>studentnummer@mydavinci.nl</a:t>
            </a:r>
            <a:r>
              <a:rPr lang="nl-NL" sz="2800" b="1" dirty="0">
                <a:solidFill>
                  <a:srgbClr val="FF0000"/>
                </a:solidFill>
              </a:rPr>
              <a:t> </a:t>
            </a:r>
          </a:p>
          <a:p>
            <a:pPr marL="800100" lvl="1" indent="-342900">
              <a:lnSpc>
                <a:spcPct val="100000"/>
              </a:lnSpc>
              <a:spcBef>
                <a:spcPts val="0"/>
              </a:spcBef>
              <a:buFont typeface="Courier New" panose="02070309020205020404" pitchFamily="49" charset="0"/>
              <a:buChar char="o"/>
            </a:pPr>
            <a:r>
              <a:rPr lang="nl-NL" sz="2800" dirty="0"/>
              <a:t>Mydavinci met inlogcode (</a:t>
            </a:r>
            <a:r>
              <a:rPr lang="nl-NL" sz="2800" dirty="0">
                <a:hlinkClick r:id="rId3"/>
              </a:rPr>
              <a:t>www.mydavinci.nl</a:t>
            </a:r>
            <a:r>
              <a:rPr lang="nl-NL" sz="2800" dirty="0"/>
              <a:t>)</a:t>
            </a:r>
          </a:p>
          <a:p>
            <a:pPr marL="800100" lvl="1" indent="-342900">
              <a:lnSpc>
                <a:spcPct val="100000"/>
              </a:lnSpc>
              <a:spcBef>
                <a:spcPts val="0"/>
              </a:spcBef>
              <a:buFont typeface="Courier New" panose="02070309020205020404" pitchFamily="49" charset="0"/>
              <a:buChar char="o"/>
            </a:pPr>
            <a:r>
              <a:rPr lang="nl-NL" sz="2800" dirty="0"/>
              <a:t>Osiris (er is ook een ouderportal!)</a:t>
            </a:r>
          </a:p>
          <a:p>
            <a:pPr marL="342900" lvl="0" indent="-342900">
              <a:lnSpc>
                <a:spcPct val="100000"/>
              </a:lnSpc>
              <a:spcBef>
                <a:spcPts val="0"/>
              </a:spcBef>
            </a:pPr>
            <a:r>
              <a:rPr lang="nl-NL" dirty="0"/>
              <a:t>It’s Learning – digitale leeromgeving</a:t>
            </a:r>
          </a:p>
          <a:p>
            <a:pPr marL="342900" indent="-342900">
              <a:lnSpc>
                <a:spcPct val="100000"/>
              </a:lnSpc>
              <a:spcBef>
                <a:spcPts val="0"/>
              </a:spcBef>
            </a:pPr>
            <a:r>
              <a:rPr lang="nl-NL" dirty="0"/>
              <a:t>Periodieke persoonlijke gesprekken met SLB-er en student</a:t>
            </a:r>
          </a:p>
          <a:p>
            <a:pPr marL="0" indent="0">
              <a:buNone/>
            </a:pPr>
            <a:endParaRPr lang="nl-NL" dirty="0"/>
          </a:p>
        </p:txBody>
      </p:sp>
    </p:spTree>
    <p:extLst>
      <p:ext uri="{BB962C8B-B14F-4D97-AF65-F5344CB8AC3E}">
        <p14:creationId xmlns:p14="http://schemas.microsoft.com/office/powerpoint/2010/main" val="52558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FF0000"/>
                </a:solidFill>
              </a:rPr>
              <a:t>LESROOSTER</a:t>
            </a:r>
            <a:r>
              <a:rPr lang="nl-NL" dirty="0"/>
              <a:t> OP WWW.MYDAVINCI.NL</a:t>
            </a:r>
          </a:p>
        </p:txBody>
      </p:sp>
      <p:pic>
        <p:nvPicPr>
          <p:cNvPr id="5" name="Afbeelding 4" descr="Afbeelding met tekst, schermopname, software, Besturingssysteem&#10;&#10;Automatisch gegenereerde beschrijving">
            <a:extLst>
              <a:ext uri="{FF2B5EF4-FFF2-40B4-BE49-F238E27FC236}">
                <a16:creationId xmlns:a16="http://schemas.microsoft.com/office/drawing/2014/main" id="{5C1F935D-81DB-1C46-63CB-A113853DD050}"/>
              </a:ext>
            </a:extLst>
          </p:cNvPr>
          <p:cNvPicPr>
            <a:picLocks noChangeAspect="1"/>
          </p:cNvPicPr>
          <p:nvPr/>
        </p:nvPicPr>
        <p:blipFill>
          <a:blip r:embed="rId2"/>
          <a:stretch>
            <a:fillRect/>
          </a:stretch>
        </p:blipFill>
        <p:spPr>
          <a:xfrm>
            <a:off x="1839696" y="1697917"/>
            <a:ext cx="8026199" cy="5104118"/>
          </a:xfrm>
          <a:prstGeom prst="rect">
            <a:avLst/>
          </a:prstGeom>
        </p:spPr>
      </p:pic>
    </p:spTree>
    <p:extLst>
      <p:ext uri="{BB962C8B-B14F-4D97-AF65-F5344CB8AC3E}">
        <p14:creationId xmlns:p14="http://schemas.microsoft.com/office/powerpoint/2010/main" val="95996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9A536-47F5-4BA9-9D96-AB890BD4B6AD}"/>
              </a:ext>
            </a:extLst>
          </p:cNvPr>
          <p:cNvSpPr>
            <a:spLocks noGrp="1"/>
          </p:cNvSpPr>
          <p:nvPr>
            <p:ph type="title"/>
          </p:nvPr>
        </p:nvSpPr>
        <p:spPr/>
        <p:txBody>
          <a:bodyPr/>
          <a:lstStyle/>
          <a:p>
            <a:r>
              <a:rPr lang="nl-NL" dirty="0"/>
              <a:t>Vakanties</a:t>
            </a:r>
          </a:p>
        </p:txBody>
      </p:sp>
      <p:sp>
        <p:nvSpPr>
          <p:cNvPr id="3" name="Tijdelijke aanduiding voor inhoud 2">
            <a:extLst>
              <a:ext uri="{FF2B5EF4-FFF2-40B4-BE49-F238E27FC236}">
                <a16:creationId xmlns:a16="http://schemas.microsoft.com/office/drawing/2014/main" id="{87117195-C02B-46E5-A0B5-FDA4734C5C4D}"/>
              </a:ext>
            </a:extLst>
          </p:cNvPr>
          <p:cNvSpPr>
            <a:spLocks noGrp="1"/>
          </p:cNvSpPr>
          <p:nvPr>
            <p:ph idx="1"/>
          </p:nvPr>
        </p:nvSpPr>
        <p:spPr>
          <a:xfrm>
            <a:off x="838200" y="1905528"/>
            <a:ext cx="10515600" cy="4351338"/>
          </a:xfrm>
        </p:spPr>
        <p:txBody>
          <a:bodyPr/>
          <a:lstStyle/>
          <a:p>
            <a:pPr>
              <a:lnSpc>
                <a:spcPct val="90000"/>
              </a:lnSpc>
              <a:spcBef>
                <a:spcPts val="1000"/>
              </a:spcBef>
              <a:tabLst>
                <a:tab pos="4754563" algn="l"/>
              </a:tabLst>
            </a:pPr>
            <a:r>
              <a:rPr lang="nl-NL" sz="3200" b="1" dirty="0"/>
              <a:t>2024 – 2025</a:t>
            </a:r>
          </a:p>
          <a:p>
            <a:pPr marL="228600" indent="-228600">
              <a:lnSpc>
                <a:spcPct val="90000"/>
              </a:lnSpc>
              <a:spcBef>
                <a:spcPts val="1000"/>
              </a:spcBef>
              <a:buFont typeface="Arial" panose="020B0604020202020204" pitchFamily="34" charset="0"/>
              <a:buChar char="•"/>
            </a:pPr>
            <a:r>
              <a:rPr lang="nl-NL" sz="2800" dirty="0"/>
              <a:t>Herfstvakantie ma. 28 oktober t/m vrij. 1 november 2024</a:t>
            </a:r>
          </a:p>
          <a:p>
            <a:pPr marL="228600" indent="-228600">
              <a:lnSpc>
                <a:spcPct val="90000"/>
              </a:lnSpc>
              <a:spcBef>
                <a:spcPts val="1000"/>
              </a:spcBef>
              <a:buFont typeface="Arial" panose="020B0604020202020204" pitchFamily="34" charset="0"/>
              <a:buChar char="•"/>
            </a:pPr>
            <a:r>
              <a:rPr lang="nl-NL" sz="2800" dirty="0"/>
              <a:t>Kerstvakantie ma. 23 december 2024 t/m vrij. 3 januari 2025</a:t>
            </a:r>
          </a:p>
          <a:p>
            <a:pPr marL="228600" indent="-228600">
              <a:lnSpc>
                <a:spcPct val="90000"/>
              </a:lnSpc>
              <a:spcBef>
                <a:spcPts val="1000"/>
              </a:spcBef>
              <a:buFont typeface="Arial" panose="020B0604020202020204" pitchFamily="34" charset="0"/>
              <a:buChar char="•"/>
            </a:pPr>
            <a:r>
              <a:rPr lang="nl-NL" sz="2800" dirty="0"/>
              <a:t>Voorjaarsvakantie ma. 24 februari t/m vrij. 28 februari 2025</a:t>
            </a:r>
          </a:p>
          <a:p>
            <a:pPr marL="228600" indent="-228600">
              <a:lnSpc>
                <a:spcPct val="90000"/>
              </a:lnSpc>
              <a:spcBef>
                <a:spcPts val="1000"/>
              </a:spcBef>
              <a:buFont typeface="Arial" panose="020B0604020202020204" pitchFamily="34" charset="0"/>
              <a:buChar char="•"/>
            </a:pPr>
            <a:r>
              <a:rPr lang="nl-NL" sz="2800" dirty="0"/>
              <a:t>Pasen vrij. 18 april t/m ma. 21 april 2025</a:t>
            </a:r>
          </a:p>
          <a:p>
            <a:pPr marL="228600" indent="-228600">
              <a:lnSpc>
                <a:spcPct val="90000"/>
              </a:lnSpc>
              <a:spcBef>
                <a:spcPts val="1000"/>
              </a:spcBef>
              <a:buFont typeface="Arial" panose="020B0604020202020204" pitchFamily="34" charset="0"/>
              <a:buChar char="•"/>
            </a:pPr>
            <a:r>
              <a:rPr lang="nl-NL" sz="2800" dirty="0"/>
              <a:t>Meivakantie di. 22 april t/m ma. 5 mei 2025</a:t>
            </a:r>
          </a:p>
          <a:p>
            <a:pPr marL="228600" indent="-228600">
              <a:lnSpc>
                <a:spcPct val="90000"/>
              </a:lnSpc>
              <a:spcBef>
                <a:spcPts val="1000"/>
              </a:spcBef>
              <a:buFont typeface="Arial" panose="020B0604020202020204" pitchFamily="34" charset="0"/>
              <a:buChar char="•"/>
            </a:pPr>
            <a:r>
              <a:rPr lang="nl-NL" sz="2800" dirty="0"/>
              <a:t>Hemelvaart don. 29 mei t/m vrij. 30 mei 2025</a:t>
            </a:r>
          </a:p>
          <a:p>
            <a:pPr marL="228600" indent="-228600">
              <a:lnSpc>
                <a:spcPct val="90000"/>
              </a:lnSpc>
              <a:spcBef>
                <a:spcPts val="1000"/>
              </a:spcBef>
              <a:buFont typeface="Arial" panose="020B0604020202020204" pitchFamily="34" charset="0"/>
              <a:buChar char="•"/>
            </a:pPr>
            <a:r>
              <a:rPr lang="nl-NL" sz="2800" dirty="0"/>
              <a:t>Pinksteren ma. 9 juni 2025</a:t>
            </a:r>
          </a:p>
          <a:p>
            <a:pPr marL="228600" indent="-228600">
              <a:lnSpc>
                <a:spcPct val="90000"/>
              </a:lnSpc>
              <a:spcBef>
                <a:spcPts val="1000"/>
              </a:spcBef>
              <a:buFont typeface="Arial" panose="020B0604020202020204" pitchFamily="34" charset="0"/>
              <a:buChar char="•"/>
            </a:pPr>
            <a:r>
              <a:rPr lang="nl-NL" sz="2800" dirty="0"/>
              <a:t>Zomervakantie ma. 14 juli t/m vrij. 29 augustus 2025</a:t>
            </a:r>
            <a:endParaRPr lang="nl-NL" sz="2400" dirty="0"/>
          </a:p>
        </p:txBody>
      </p:sp>
    </p:spTree>
    <p:extLst>
      <p:ext uri="{BB962C8B-B14F-4D97-AF65-F5344CB8AC3E}">
        <p14:creationId xmlns:p14="http://schemas.microsoft.com/office/powerpoint/2010/main" val="192392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A49AF-10CC-8B42-977D-69584379DE41}"/>
              </a:ext>
            </a:extLst>
          </p:cNvPr>
          <p:cNvSpPr>
            <a:spLocks noGrp="1"/>
          </p:cNvSpPr>
          <p:nvPr>
            <p:ph type="ctrTitle"/>
          </p:nvPr>
        </p:nvSpPr>
        <p:spPr/>
        <p:txBody>
          <a:bodyPr/>
          <a:lstStyle/>
          <a:p>
            <a:r>
              <a:rPr lang="nl-NL">
                <a:latin typeface="Arial"/>
                <a:cs typeface="Arial"/>
              </a:rPr>
              <a:t>Infoavond nieuwe</a:t>
            </a:r>
            <a:br>
              <a:rPr lang="nl-NL" dirty="0"/>
            </a:br>
            <a:r>
              <a:rPr lang="nl-NL">
                <a:latin typeface="Arial"/>
                <a:cs typeface="Arial"/>
              </a:rPr>
              <a:t>studenten</a:t>
            </a:r>
            <a:br>
              <a:rPr lang="nl-NL" dirty="0"/>
            </a:br>
            <a:r>
              <a:rPr lang="nl-NL" sz="4000">
                <a:latin typeface="Arial"/>
                <a:cs typeface="Arial"/>
              </a:rPr>
              <a:t>20 juni 2024</a:t>
            </a:r>
            <a:endParaRPr lang="nl-NL">
              <a:latin typeface="Arial"/>
              <a:cs typeface="Arial"/>
            </a:endParaRPr>
          </a:p>
        </p:txBody>
      </p:sp>
    </p:spTree>
    <p:extLst>
      <p:ext uri="{BB962C8B-B14F-4D97-AF65-F5344CB8AC3E}">
        <p14:creationId xmlns:p14="http://schemas.microsoft.com/office/powerpoint/2010/main" val="143498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LESMATERIALEN </a:t>
            </a:r>
          </a:p>
        </p:txBody>
      </p:sp>
      <p:sp>
        <p:nvSpPr>
          <p:cNvPr id="3" name="Tijdelijke aanduiding voor inhoud 2"/>
          <p:cNvSpPr>
            <a:spLocks noGrp="1"/>
          </p:cNvSpPr>
          <p:nvPr>
            <p:ph idx="1"/>
          </p:nvPr>
        </p:nvSpPr>
        <p:spPr/>
        <p:txBody>
          <a:bodyPr/>
          <a:lstStyle/>
          <a:p>
            <a:pPr marL="0" indent="0">
              <a:buNone/>
            </a:pPr>
            <a:r>
              <a:rPr lang="nl-NL" dirty="0"/>
              <a:t>Boeken en licenties</a:t>
            </a:r>
          </a:p>
          <a:p>
            <a:pPr lvl="1"/>
            <a:r>
              <a:rPr lang="nl-NL" sz="2800" dirty="0">
                <a:hlinkClick r:id="rId2"/>
              </a:rPr>
              <a:t>https://schoolboek.nl</a:t>
            </a:r>
            <a:endParaRPr lang="nl-NL" sz="2800" dirty="0"/>
          </a:p>
          <a:p>
            <a:pPr lvl="1"/>
            <a:r>
              <a:rPr lang="nl-NL" sz="2800" dirty="0"/>
              <a:t>Kosten indicatie €225,-</a:t>
            </a:r>
            <a:br>
              <a:rPr lang="nl-NL" sz="2600" dirty="0"/>
            </a:br>
            <a:r>
              <a:rPr lang="nl-NL" sz="2600" dirty="0"/>
              <a:t> </a:t>
            </a:r>
          </a:p>
          <a:p>
            <a:pPr marL="0" indent="0">
              <a:buNone/>
            </a:pPr>
            <a:r>
              <a:rPr lang="nl-NL" dirty="0"/>
              <a:t>Laptop </a:t>
            </a:r>
          </a:p>
          <a:p>
            <a:pPr lvl="1"/>
            <a:r>
              <a:rPr lang="nl-NL" sz="2600" dirty="0"/>
              <a:t>Specificaties laptop staan op de opleidingspagina van je opleiding, zie </a:t>
            </a:r>
            <a:r>
              <a:rPr lang="nl-NL" sz="2600" dirty="0">
                <a:hlinkClick r:id="rId3"/>
              </a:rPr>
              <a:t>https://www.davinci.nl/laptop-specificaties</a:t>
            </a:r>
            <a:endParaRPr lang="nl-NL" sz="2600" dirty="0"/>
          </a:p>
          <a:p>
            <a:pPr lvl="1"/>
            <a:r>
              <a:rPr lang="nl-NL" sz="2600" dirty="0"/>
              <a:t>Laptop eventueel via </a:t>
            </a:r>
            <a:r>
              <a:rPr lang="nl-NL" sz="2600" dirty="0" err="1"/>
              <a:t>Studywise</a:t>
            </a:r>
            <a:r>
              <a:rPr lang="nl-NL" sz="2600" dirty="0"/>
              <a:t> (zo meer…)</a:t>
            </a:r>
          </a:p>
          <a:p>
            <a:pPr lvl="1"/>
            <a:endParaRPr lang="nl-NL" sz="2600" dirty="0"/>
          </a:p>
          <a:p>
            <a:pPr marL="457200" lvl="1" indent="0">
              <a:buNone/>
            </a:pPr>
            <a:br>
              <a:rPr lang="nl-NL" sz="2600" dirty="0"/>
            </a:br>
            <a:endParaRPr lang="nl-NL" dirty="0"/>
          </a:p>
          <a:p>
            <a:pPr marL="0" indent="0">
              <a:buNone/>
            </a:pPr>
            <a:endParaRPr lang="nl-NL" dirty="0"/>
          </a:p>
        </p:txBody>
      </p:sp>
    </p:spTree>
    <p:extLst>
      <p:ext uri="{BB962C8B-B14F-4D97-AF65-F5344CB8AC3E}">
        <p14:creationId xmlns:p14="http://schemas.microsoft.com/office/powerpoint/2010/main" val="81836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9308C-E1E7-78B0-5188-79C46DE21D34}"/>
              </a:ext>
            </a:extLst>
          </p:cNvPr>
          <p:cNvSpPr>
            <a:spLocks noGrp="1"/>
          </p:cNvSpPr>
          <p:nvPr>
            <p:ph type="title"/>
          </p:nvPr>
        </p:nvSpPr>
        <p:spPr>
          <a:xfrm>
            <a:off x="995855" y="804875"/>
            <a:ext cx="10515600" cy="724204"/>
          </a:xfrm>
        </p:spPr>
        <p:txBody>
          <a:bodyPr>
            <a:normAutofit fontScale="90000"/>
          </a:bodyPr>
          <a:lstStyle/>
          <a:p>
            <a:r>
              <a:rPr lang="nl-NL" sz="4900" dirty="0">
                <a:latin typeface="Arial"/>
                <a:cs typeface="Calibri"/>
              </a:rPr>
              <a:t>Studiekosten &amp; -financiering </a:t>
            </a:r>
          </a:p>
          <a:p>
            <a:endParaRPr lang="nl-NL" dirty="0">
              <a:cs typeface="Arial"/>
            </a:endParaRPr>
          </a:p>
        </p:txBody>
      </p:sp>
      <p:sp>
        <p:nvSpPr>
          <p:cNvPr id="3" name="Tijdelijke aanduiding voor inhoud 2">
            <a:extLst>
              <a:ext uri="{FF2B5EF4-FFF2-40B4-BE49-F238E27FC236}">
                <a16:creationId xmlns:a16="http://schemas.microsoft.com/office/drawing/2014/main" id="{8B8E0D59-BE98-03DE-5A1E-BAB56266D064}"/>
              </a:ext>
            </a:extLst>
          </p:cNvPr>
          <p:cNvSpPr>
            <a:spLocks noGrp="1"/>
          </p:cNvSpPr>
          <p:nvPr>
            <p:ph idx="1"/>
          </p:nvPr>
        </p:nvSpPr>
        <p:spPr>
          <a:xfrm>
            <a:off x="448057" y="1444996"/>
            <a:ext cx="11426041" cy="5331053"/>
          </a:xfrm>
        </p:spPr>
        <p:txBody>
          <a:bodyPr lIns="91440" tIns="45720" rIns="91440" bIns="45720" anchor="t"/>
          <a:lstStyle/>
          <a:p>
            <a:pPr marL="0" indent="0">
              <a:buNone/>
            </a:pPr>
            <a:r>
              <a:rPr lang="nl-NL" sz="2300" dirty="0">
                <a:latin typeface="Arial"/>
                <a:ea typeface="+mn-lt"/>
                <a:cs typeface="Calibri"/>
              </a:rPr>
              <a:t>Het wettelijke cursusgeld/lesgeld voor </a:t>
            </a:r>
            <a:r>
              <a:rPr lang="nl-NL" sz="2300" b="1" dirty="0">
                <a:latin typeface="Arial"/>
                <a:cs typeface="Calibri"/>
              </a:rPr>
              <a:t>schooljaar 2024-2025 is € 1419,-</a:t>
            </a:r>
            <a:endParaRPr lang="nl-NL" sz="2300" dirty="0">
              <a:latin typeface="Arial"/>
              <a:cs typeface="Arial"/>
            </a:endParaRPr>
          </a:p>
          <a:p>
            <a:pPr lvl="1"/>
            <a:r>
              <a:rPr lang="nl-NL" sz="2200" dirty="0">
                <a:latin typeface="Arial"/>
                <a:ea typeface="+mn-lt"/>
                <a:cs typeface="Calibri"/>
              </a:rPr>
              <a:t>Dit is exclusief de kosten voor boeken, licenties en laptop. </a:t>
            </a:r>
            <a:endParaRPr lang="nl-NL" sz="2200" dirty="0">
              <a:latin typeface="Arial"/>
              <a:cs typeface="Arial"/>
            </a:endParaRPr>
          </a:p>
          <a:p>
            <a:endParaRPr lang="nl-NL" sz="2100" dirty="0">
              <a:latin typeface="Arial"/>
              <a:ea typeface="+mn-lt"/>
              <a:cs typeface="Calibri"/>
            </a:endParaRPr>
          </a:p>
          <a:p>
            <a:pPr marL="0" indent="0">
              <a:buNone/>
            </a:pPr>
            <a:r>
              <a:rPr lang="nl-NL" sz="2300" b="1" dirty="0">
                <a:latin typeface="Arial"/>
                <a:ea typeface="+mn-lt"/>
                <a:cs typeface="Calibri"/>
              </a:rPr>
              <a:t>Minderjarige  mbo-studenten en het studentenreisproduct:</a:t>
            </a:r>
            <a:endParaRPr lang="nl-NL" sz="2300" dirty="0">
              <a:latin typeface="Arial"/>
              <a:cs typeface="Arial"/>
            </a:endParaRPr>
          </a:p>
          <a:p>
            <a:r>
              <a:rPr lang="nl-NL" sz="2200" b="1" dirty="0">
                <a:latin typeface="Arial"/>
                <a:cs typeface="Calibri"/>
              </a:rPr>
              <a:t>Ben je onder de 18 jaar op 1 augustus 2024 heb je </a:t>
            </a:r>
            <a:endParaRPr lang="nl-NL" sz="2200" dirty="0">
              <a:latin typeface="Arial"/>
              <a:cs typeface="Arial"/>
            </a:endParaRPr>
          </a:p>
          <a:p>
            <a:pPr lvl="1"/>
            <a:r>
              <a:rPr lang="nl-NL" sz="2200" b="1" dirty="0">
                <a:latin typeface="Arial"/>
                <a:cs typeface="Calibri"/>
              </a:rPr>
              <a:t>Geen</a:t>
            </a:r>
            <a:r>
              <a:rPr lang="nl-NL" sz="2200" dirty="0">
                <a:latin typeface="Arial"/>
                <a:cs typeface="Calibri"/>
              </a:rPr>
              <a:t> </a:t>
            </a:r>
            <a:r>
              <a:rPr lang="nl-NL" sz="2200" dirty="0">
                <a:latin typeface="Arial"/>
                <a:ea typeface="+mn-lt"/>
                <a:cs typeface="Calibri"/>
              </a:rPr>
              <a:t>recht op studiefinanciering </a:t>
            </a:r>
            <a:endParaRPr lang="nl-NL" sz="2200" dirty="0">
              <a:latin typeface="Arial"/>
              <a:cs typeface="Arial"/>
            </a:endParaRPr>
          </a:p>
          <a:p>
            <a:pPr lvl="1"/>
            <a:r>
              <a:rPr lang="nl-NL" sz="2200" b="1" dirty="0">
                <a:latin typeface="Arial"/>
                <a:cs typeface="Calibri"/>
              </a:rPr>
              <a:t>Geen</a:t>
            </a:r>
            <a:r>
              <a:rPr lang="nl-NL" sz="2200" dirty="0">
                <a:latin typeface="Arial"/>
                <a:cs typeface="Calibri"/>
              </a:rPr>
              <a:t> </a:t>
            </a:r>
            <a:r>
              <a:rPr lang="nl-NL" sz="2200" dirty="0">
                <a:latin typeface="Arial"/>
                <a:ea typeface="+mn-lt"/>
                <a:cs typeface="Calibri"/>
              </a:rPr>
              <a:t>lesgeld</a:t>
            </a:r>
            <a:endParaRPr lang="nl-NL" sz="2200" dirty="0">
              <a:latin typeface="Arial"/>
              <a:cs typeface="Calibri"/>
            </a:endParaRPr>
          </a:p>
          <a:p>
            <a:pPr lvl="1"/>
            <a:r>
              <a:rPr lang="nl-NL" sz="2200" b="1" dirty="0">
                <a:latin typeface="Arial"/>
                <a:cs typeface="Calibri"/>
              </a:rPr>
              <a:t>Wel</a:t>
            </a:r>
            <a:r>
              <a:rPr lang="nl-NL" sz="2200" dirty="0">
                <a:latin typeface="Arial"/>
                <a:ea typeface="+mn-lt"/>
                <a:cs typeface="Calibri"/>
              </a:rPr>
              <a:t> recht op studentenreisproduct (Ov-kaart) en kan aangevraagd worden bij DUO</a:t>
            </a:r>
            <a:endParaRPr lang="nl-NL" sz="2200" dirty="0">
              <a:latin typeface="Arial"/>
              <a:cs typeface="Calibri"/>
            </a:endParaRPr>
          </a:p>
          <a:p>
            <a:pPr lvl="1"/>
            <a:r>
              <a:rPr lang="nl-NL" sz="2200" b="1" dirty="0">
                <a:latin typeface="Arial"/>
                <a:cs typeface="Calibri"/>
              </a:rPr>
              <a:t>Let op! </a:t>
            </a:r>
            <a:r>
              <a:rPr lang="nl-NL" sz="2200" b="1" dirty="0">
                <a:latin typeface="Arial"/>
                <a:ea typeface="+mn-lt"/>
                <a:cs typeface="Calibri"/>
              </a:rPr>
              <a:t> </a:t>
            </a:r>
            <a:r>
              <a:rPr lang="nl-NL" sz="2200" dirty="0">
                <a:latin typeface="Arial"/>
                <a:ea typeface="+mn-lt"/>
                <a:cs typeface="Calibri"/>
              </a:rPr>
              <a:t>Op het moment dat je 18 jaar bent, mag je je studiefinanciering aanvragen</a:t>
            </a:r>
            <a:endParaRPr lang="nl-NL" sz="2200" dirty="0">
              <a:latin typeface="Arial"/>
              <a:cs typeface="Arial"/>
            </a:endParaRPr>
          </a:p>
          <a:p>
            <a:endParaRPr lang="nl-NL" sz="2100" dirty="0">
              <a:latin typeface="Arial"/>
              <a:cs typeface="Calibri"/>
            </a:endParaRPr>
          </a:p>
          <a:p>
            <a:r>
              <a:rPr lang="nl-NL" sz="2300" b="1" dirty="0">
                <a:latin typeface="Arial"/>
                <a:cs typeface="Calibri"/>
              </a:rPr>
              <a:t>18+ studenten en het studentenreisproduct:</a:t>
            </a:r>
            <a:endParaRPr lang="nl-NL" sz="2300" dirty="0">
              <a:latin typeface="Arial"/>
              <a:cs typeface="Arial"/>
            </a:endParaRPr>
          </a:p>
          <a:p>
            <a:pPr lvl="1"/>
            <a:r>
              <a:rPr lang="nl-NL" sz="2200" dirty="0">
                <a:latin typeface="Arial"/>
                <a:cs typeface="Calibri"/>
              </a:rPr>
              <a:t>Wel recht op studiefinanciering en kan aangevraagd worden bij DUO. </a:t>
            </a:r>
            <a:endParaRPr lang="nl-NL" sz="2200" dirty="0">
              <a:latin typeface="Arial"/>
              <a:cs typeface="Arial"/>
            </a:endParaRPr>
          </a:p>
          <a:p>
            <a:pPr lvl="1"/>
            <a:r>
              <a:rPr lang="nl-NL" sz="2200" dirty="0">
                <a:latin typeface="Arial"/>
                <a:cs typeface="Calibri"/>
              </a:rPr>
              <a:t>Wel recht op studentenreisproduct (Ov-kaart) en kan aangevraagd worden bij DUO. </a:t>
            </a:r>
            <a:endParaRPr lang="nl-NL" sz="2200" dirty="0">
              <a:latin typeface="Arial"/>
              <a:cs typeface="Arial"/>
            </a:endParaRPr>
          </a:p>
          <a:p>
            <a:endParaRPr lang="nl-NL" dirty="0">
              <a:cs typeface="Arial"/>
            </a:endParaRPr>
          </a:p>
          <a:p>
            <a:endParaRPr lang="nl-NL" dirty="0"/>
          </a:p>
        </p:txBody>
      </p:sp>
    </p:spTree>
    <p:extLst>
      <p:ext uri="{BB962C8B-B14F-4D97-AF65-F5344CB8AC3E}">
        <p14:creationId xmlns:p14="http://schemas.microsoft.com/office/powerpoint/2010/main" val="241899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a:bodyPr>
          <a:lstStyle/>
          <a:p>
            <a:r>
              <a:rPr lang="nl-NL"/>
              <a:t>ROOKVRIJ</a:t>
            </a:r>
            <a:endParaRPr lang="en-US"/>
          </a:p>
        </p:txBody>
      </p:sp>
      <p:sp>
        <p:nvSpPr>
          <p:cNvPr id="3" name="Tijdelijke aanduiding voor inhoud 2"/>
          <p:cNvSpPr>
            <a:spLocks noGrp="1"/>
          </p:cNvSpPr>
          <p:nvPr>
            <p:ph sz="half" idx="1"/>
          </p:nvPr>
        </p:nvSpPr>
        <p:spPr/>
        <p:txBody>
          <a:bodyPr lIns="91440" tIns="45720" rIns="91440" bIns="45720">
            <a:normAutofit/>
          </a:bodyPr>
          <a:lstStyle/>
          <a:p>
            <a:pPr marL="457200" indent="-457200"/>
            <a:r>
              <a:rPr lang="nl-NL"/>
              <a:t>Nieuw en strenger beleid</a:t>
            </a:r>
            <a:endParaRPr lang="en-US"/>
          </a:p>
          <a:p>
            <a:pPr marL="457200" indent="-457200"/>
            <a:r>
              <a:rPr lang="nl-NL"/>
              <a:t>Buiten de blauwe lijnen</a:t>
            </a:r>
          </a:p>
          <a:p>
            <a:pPr marL="457200" indent="-457200"/>
            <a:r>
              <a:rPr lang="nl-NL"/>
              <a:t>Boete 140 euro</a:t>
            </a:r>
          </a:p>
          <a:p>
            <a:pPr marL="0" indent="0">
              <a:buNone/>
            </a:pPr>
            <a:endParaRPr lang="nl-NL"/>
          </a:p>
        </p:txBody>
      </p:sp>
      <p:pic>
        <p:nvPicPr>
          <p:cNvPr id="4" name="Picture 4" descr="A picture containing text&#10;&#10;Description automatically generated">
            <a:extLst>
              <a:ext uri="{FF2B5EF4-FFF2-40B4-BE49-F238E27FC236}">
                <a16:creationId xmlns:a16="http://schemas.microsoft.com/office/drawing/2014/main" id="{2BBC37ED-C8BF-6444-9647-636C3222FF9E}"/>
              </a:ext>
            </a:extLst>
          </p:cNvPr>
          <p:cNvPicPr>
            <a:picLocks noChangeAspect="1"/>
          </p:cNvPicPr>
          <p:nvPr/>
        </p:nvPicPr>
        <p:blipFill>
          <a:blip r:embed="rId2"/>
          <a:stretch>
            <a:fillRect/>
          </a:stretch>
        </p:blipFill>
        <p:spPr>
          <a:xfrm>
            <a:off x="7108149" y="2005099"/>
            <a:ext cx="3762101" cy="3762101"/>
          </a:xfrm>
          <a:prstGeom prst="rect">
            <a:avLst/>
          </a:prstGeom>
          <a:noFill/>
        </p:spPr>
      </p:pic>
    </p:spTree>
    <p:extLst>
      <p:ext uri="{BB962C8B-B14F-4D97-AF65-F5344CB8AC3E}">
        <p14:creationId xmlns:p14="http://schemas.microsoft.com/office/powerpoint/2010/main" val="130522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START VAN HET STUDIEJAAR</a:t>
            </a:r>
          </a:p>
        </p:txBody>
      </p:sp>
      <p:sp>
        <p:nvSpPr>
          <p:cNvPr id="3" name="Tijdelijke aanduiding voor inhoud 2"/>
          <p:cNvSpPr>
            <a:spLocks noGrp="1"/>
          </p:cNvSpPr>
          <p:nvPr>
            <p:ph idx="1"/>
          </p:nvPr>
        </p:nvSpPr>
        <p:spPr/>
        <p:txBody>
          <a:bodyPr lIns="91440" tIns="45720" rIns="91440" bIns="45720" anchor="t"/>
          <a:lstStyle/>
          <a:p>
            <a:r>
              <a:rPr lang="nl-NL" dirty="0"/>
              <a:t>Uitgebreide informatiebrief ontvang je per mail medio juli</a:t>
            </a:r>
          </a:p>
          <a:p>
            <a:r>
              <a:rPr lang="nl-NL" dirty="0"/>
              <a:t>Bestellen van boeken en andere materialen</a:t>
            </a:r>
            <a:endParaRPr lang="nl-NL" dirty="0">
              <a:cs typeface="Arial"/>
            </a:endParaRPr>
          </a:p>
          <a:p>
            <a:r>
              <a:rPr lang="nl-NL" dirty="0"/>
              <a:t>Introductieweek dinsdag 27 t/m donderdag 29 augustus</a:t>
            </a:r>
            <a:endParaRPr lang="nl-NL" dirty="0">
              <a:cs typeface="Arial"/>
            </a:endParaRPr>
          </a:p>
          <a:p>
            <a:pPr marL="0" indent="0">
              <a:buNone/>
            </a:pPr>
            <a:endParaRPr lang="nl-NL" dirty="0">
              <a:cs typeface="Arial"/>
            </a:endParaRPr>
          </a:p>
        </p:txBody>
      </p:sp>
    </p:spTree>
    <p:extLst>
      <p:ext uri="{BB962C8B-B14F-4D97-AF65-F5344CB8AC3E}">
        <p14:creationId xmlns:p14="http://schemas.microsoft.com/office/powerpoint/2010/main" val="186288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A851705-F514-367C-9863-5ECF0833274D}"/>
              </a:ext>
            </a:extLst>
          </p:cNvPr>
          <p:cNvSpPr/>
          <p:nvPr/>
        </p:nvSpPr>
        <p:spPr>
          <a:xfrm>
            <a:off x="0" y="6237215"/>
            <a:ext cx="12192000" cy="620785"/>
          </a:xfrm>
          <a:prstGeom prst="rect">
            <a:avLst/>
          </a:prstGeom>
          <a:solidFill>
            <a:srgbClr val="AA8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9288E6E-7231-9513-153F-60642A848615}"/>
              </a:ext>
            </a:extLst>
          </p:cNvPr>
          <p:cNvSpPr/>
          <p:nvPr/>
        </p:nvSpPr>
        <p:spPr>
          <a:xfrm rot="5400000">
            <a:off x="8756217" y="2801433"/>
            <a:ext cx="6250782" cy="620785"/>
          </a:xfrm>
          <a:prstGeom prst="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90214B92-1937-E256-9E79-0E99DAE60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781" y="1542551"/>
            <a:ext cx="4341535" cy="55228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26B87DD-0ADB-7E70-CB5A-B2065A68A0F8}"/>
              </a:ext>
            </a:extLst>
          </p:cNvPr>
          <p:cNvPicPr>
            <a:picLocks noChangeAspect="1"/>
          </p:cNvPicPr>
          <p:nvPr/>
        </p:nvPicPr>
        <p:blipFill>
          <a:blip r:embed="rId4"/>
          <a:stretch>
            <a:fillRect/>
          </a:stretch>
        </p:blipFill>
        <p:spPr>
          <a:xfrm>
            <a:off x="0" y="-100766"/>
            <a:ext cx="12192000" cy="1766074"/>
          </a:xfrm>
          <a:prstGeom prst="rect">
            <a:avLst/>
          </a:prstGeom>
        </p:spPr>
      </p:pic>
      <p:pic>
        <p:nvPicPr>
          <p:cNvPr id="5" name="Afbeelding 4">
            <a:extLst>
              <a:ext uri="{FF2B5EF4-FFF2-40B4-BE49-F238E27FC236}">
                <a16:creationId xmlns:a16="http://schemas.microsoft.com/office/drawing/2014/main" id="{C3C7566E-2148-CC21-984B-26B6E621117E}"/>
              </a:ext>
            </a:extLst>
          </p:cNvPr>
          <p:cNvPicPr>
            <a:picLocks noChangeAspect="1"/>
          </p:cNvPicPr>
          <p:nvPr/>
        </p:nvPicPr>
        <p:blipFill>
          <a:blip r:embed="rId5"/>
          <a:stretch>
            <a:fillRect/>
          </a:stretch>
        </p:blipFill>
        <p:spPr>
          <a:xfrm>
            <a:off x="841361" y="-13566"/>
            <a:ext cx="1688738" cy="713294"/>
          </a:xfrm>
          <a:prstGeom prst="rect">
            <a:avLst/>
          </a:prstGeom>
        </p:spPr>
      </p:pic>
      <p:pic>
        <p:nvPicPr>
          <p:cNvPr id="7" name="Afbeelding 6">
            <a:extLst>
              <a:ext uri="{FF2B5EF4-FFF2-40B4-BE49-F238E27FC236}">
                <a16:creationId xmlns:a16="http://schemas.microsoft.com/office/drawing/2014/main" id="{47D1C5C0-42E2-4337-F517-EA9165669691}"/>
              </a:ext>
            </a:extLst>
          </p:cNvPr>
          <p:cNvPicPr>
            <a:picLocks noChangeAspect="1"/>
          </p:cNvPicPr>
          <p:nvPr/>
        </p:nvPicPr>
        <p:blipFill>
          <a:blip r:embed="rId6"/>
          <a:stretch>
            <a:fillRect/>
          </a:stretch>
        </p:blipFill>
        <p:spPr>
          <a:xfrm>
            <a:off x="993774" y="55885"/>
            <a:ext cx="1383912" cy="487722"/>
          </a:xfrm>
          <a:prstGeom prst="rect">
            <a:avLst/>
          </a:prstGeom>
        </p:spPr>
      </p:pic>
      <p:sp>
        <p:nvSpPr>
          <p:cNvPr id="11" name="Tekstvak 10">
            <a:extLst>
              <a:ext uri="{FF2B5EF4-FFF2-40B4-BE49-F238E27FC236}">
                <a16:creationId xmlns:a16="http://schemas.microsoft.com/office/drawing/2014/main" id="{195997F4-A864-EEF4-5184-114484D18D58}"/>
              </a:ext>
            </a:extLst>
          </p:cNvPr>
          <p:cNvSpPr txBox="1"/>
          <p:nvPr/>
        </p:nvSpPr>
        <p:spPr>
          <a:xfrm>
            <a:off x="405415" y="2176697"/>
            <a:ext cx="6744830" cy="2308324"/>
          </a:xfrm>
          <a:prstGeom prst="rect">
            <a:avLst/>
          </a:prstGeom>
          <a:noFill/>
        </p:spPr>
        <p:txBody>
          <a:bodyPr wrap="square" rtlCol="0">
            <a:spAutoFit/>
          </a:bodyPr>
          <a:lstStyle/>
          <a:p>
            <a:r>
              <a:rPr lang="nl-NL" sz="3600" b="1" dirty="0">
                <a:solidFill>
                  <a:srgbClr val="AA8FC2"/>
                </a:solidFill>
                <a:latin typeface="Montserrat" panose="00000500000000000000" pitchFamily="2" charset="0"/>
              </a:rPr>
              <a:t>Dé perfecte laptop voor jouw opleiding!</a:t>
            </a:r>
          </a:p>
          <a:p>
            <a:endParaRPr lang="nl-NL" sz="3600" b="1" dirty="0">
              <a:solidFill>
                <a:srgbClr val="AA8FC2"/>
              </a:solidFill>
              <a:latin typeface="Montserrat" panose="00000500000000000000" pitchFamily="2" charset="0"/>
            </a:endParaRPr>
          </a:p>
          <a:p>
            <a:r>
              <a:rPr lang="nl-NL" b="1" dirty="0">
                <a:solidFill>
                  <a:srgbClr val="102F44"/>
                </a:solidFill>
                <a:latin typeface="Montserrat" panose="00000500000000000000" pitchFamily="2" charset="0"/>
              </a:rPr>
              <a:t>We selecteren de aangeboden laptops samen met de opleiding zodat het altijd voldoet aan de vereisten</a:t>
            </a:r>
            <a:endParaRPr lang="nl-NL" sz="1600" b="1" dirty="0">
              <a:solidFill>
                <a:srgbClr val="102F44"/>
              </a:solidFill>
              <a:latin typeface="Montserrat" panose="00000500000000000000" pitchFamily="2" charset="0"/>
            </a:endParaRPr>
          </a:p>
        </p:txBody>
      </p:sp>
      <p:sp>
        <p:nvSpPr>
          <p:cNvPr id="2" name="Tekstvak 1">
            <a:extLst>
              <a:ext uri="{FF2B5EF4-FFF2-40B4-BE49-F238E27FC236}">
                <a16:creationId xmlns:a16="http://schemas.microsoft.com/office/drawing/2014/main" id="{4911B250-B1F0-C172-48E2-B2B714131B41}"/>
              </a:ext>
            </a:extLst>
          </p:cNvPr>
          <p:cNvSpPr txBox="1"/>
          <p:nvPr/>
        </p:nvSpPr>
        <p:spPr>
          <a:xfrm>
            <a:off x="5280391" y="229553"/>
            <a:ext cx="6744830" cy="1015663"/>
          </a:xfrm>
          <a:prstGeom prst="rect">
            <a:avLst/>
          </a:prstGeom>
          <a:noFill/>
        </p:spPr>
        <p:txBody>
          <a:bodyPr wrap="square" rtlCol="0">
            <a:spAutoFit/>
          </a:bodyPr>
          <a:lstStyle/>
          <a:p>
            <a:r>
              <a:rPr lang="nl-NL" sz="6000" b="1" dirty="0" err="1">
                <a:solidFill>
                  <a:srgbClr val="AA8FC2"/>
                </a:solidFill>
                <a:latin typeface="Montserrat" panose="00000500000000000000" pitchFamily="2" charset="0"/>
              </a:rPr>
              <a:t>Studywise</a:t>
            </a:r>
            <a:endParaRPr lang="nl-NL" sz="6000" b="1" dirty="0">
              <a:solidFill>
                <a:srgbClr val="AA8FC2"/>
              </a:solidFill>
              <a:latin typeface="Montserrat" panose="00000500000000000000" pitchFamily="2" charset="0"/>
            </a:endParaRPr>
          </a:p>
        </p:txBody>
      </p:sp>
    </p:spTree>
    <p:extLst>
      <p:ext uri="{BB962C8B-B14F-4D97-AF65-F5344CB8AC3E}">
        <p14:creationId xmlns:p14="http://schemas.microsoft.com/office/powerpoint/2010/main" val="272827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4BFC-7F3B-1365-A000-E7998549E762}"/>
            </a:ext>
          </a:extLst>
        </p:cNvPr>
        <p:cNvGrpSpPr/>
        <p:nvPr/>
      </p:nvGrpSpPr>
      <p:grpSpPr>
        <a:xfrm>
          <a:off x="0" y="0"/>
          <a:ext cx="0" cy="0"/>
          <a:chOff x="0" y="0"/>
          <a:chExt cx="0" cy="0"/>
        </a:xfrm>
      </p:grpSpPr>
      <p:sp>
        <p:nvSpPr>
          <p:cNvPr id="10" name="Tekstvak 4">
            <a:extLst>
              <a:ext uri="{FF2B5EF4-FFF2-40B4-BE49-F238E27FC236}">
                <a16:creationId xmlns:a16="http://schemas.microsoft.com/office/drawing/2014/main" id="{D429BCF9-3BB0-9733-B6F0-68B68363C105}"/>
              </a:ext>
            </a:extLst>
          </p:cNvPr>
          <p:cNvSpPr txBox="1"/>
          <p:nvPr/>
        </p:nvSpPr>
        <p:spPr>
          <a:xfrm>
            <a:off x="1" y="107636"/>
            <a:ext cx="11571214" cy="461665"/>
          </a:xfrm>
          <a:prstGeom prst="rect">
            <a:avLst/>
          </a:prstGeom>
          <a:solidFill>
            <a:srgbClr val="ED8F0C"/>
          </a:solidFill>
        </p:spPr>
        <p:txBody>
          <a:bodyPr wrap="square" rtlCol="0">
            <a:spAutoFit/>
          </a:bodyPr>
          <a:lstStyle/>
          <a:p>
            <a:pPr algn="ctr"/>
            <a:endParaRPr lang="nl-NL" sz="2400" b="1">
              <a:solidFill>
                <a:schemeClr val="bg1"/>
              </a:solidFill>
              <a:latin typeface="Montserrat" pitchFamily="2" charset="77"/>
            </a:endParaRPr>
          </a:p>
        </p:txBody>
      </p:sp>
      <p:sp>
        <p:nvSpPr>
          <p:cNvPr id="2" name="Titel 1">
            <a:extLst>
              <a:ext uri="{FF2B5EF4-FFF2-40B4-BE49-F238E27FC236}">
                <a16:creationId xmlns:a16="http://schemas.microsoft.com/office/drawing/2014/main" id="{314AF131-F70E-A57A-C137-64EC3971EB81}"/>
              </a:ext>
            </a:extLst>
          </p:cNvPr>
          <p:cNvSpPr>
            <a:spLocks noGrp="1"/>
          </p:cNvSpPr>
          <p:nvPr>
            <p:ph type="title"/>
          </p:nvPr>
        </p:nvSpPr>
        <p:spPr>
          <a:xfrm>
            <a:off x="838200" y="490809"/>
            <a:ext cx="10515600" cy="1325563"/>
          </a:xfrm>
        </p:spPr>
        <p:txBody>
          <a:bodyPr>
            <a:normAutofit/>
          </a:bodyPr>
          <a:lstStyle/>
          <a:p>
            <a:r>
              <a:rPr lang="nl-NL" sz="3600" b="1">
                <a:solidFill>
                  <a:srgbClr val="AA8FC2"/>
                </a:solidFill>
                <a:latin typeface="Montserrat" pitchFamily="2" charset="77"/>
              </a:rPr>
              <a:t>Laptops passend bij jouw opleiding </a:t>
            </a:r>
          </a:p>
        </p:txBody>
      </p:sp>
      <p:sp>
        <p:nvSpPr>
          <p:cNvPr id="6" name="Rechthoek 5">
            <a:extLst>
              <a:ext uri="{FF2B5EF4-FFF2-40B4-BE49-F238E27FC236}">
                <a16:creationId xmlns:a16="http://schemas.microsoft.com/office/drawing/2014/main" id="{2BCECB8B-ED8D-FAE6-41EF-CE56225274FD}"/>
              </a:ext>
            </a:extLst>
          </p:cNvPr>
          <p:cNvSpPr/>
          <p:nvPr/>
        </p:nvSpPr>
        <p:spPr>
          <a:xfrm>
            <a:off x="0" y="6237215"/>
            <a:ext cx="12192000" cy="620785"/>
          </a:xfrm>
          <a:prstGeom prst="rect">
            <a:avLst/>
          </a:prstGeom>
          <a:solidFill>
            <a:srgbClr val="AA8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a:p>
        </p:txBody>
      </p:sp>
      <p:sp>
        <p:nvSpPr>
          <p:cNvPr id="8" name="Rechthoek 7">
            <a:extLst>
              <a:ext uri="{FF2B5EF4-FFF2-40B4-BE49-F238E27FC236}">
                <a16:creationId xmlns:a16="http://schemas.microsoft.com/office/drawing/2014/main" id="{ED3FCF82-46B6-66C5-65E0-ECB656356692}"/>
              </a:ext>
            </a:extLst>
          </p:cNvPr>
          <p:cNvSpPr/>
          <p:nvPr/>
        </p:nvSpPr>
        <p:spPr>
          <a:xfrm rot="5400000">
            <a:off x="8756217" y="2801433"/>
            <a:ext cx="6250782" cy="620785"/>
          </a:xfrm>
          <a:prstGeom prst="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met één afgeronde hoek 8">
            <a:extLst>
              <a:ext uri="{FF2B5EF4-FFF2-40B4-BE49-F238E27FC236}">
                <a16:creationId xmlns:a16="http://schemas.microsoft.com/office/drawing/2014/main" id="{2D649B77-4983-3E5C-D2D8-1AA250328F1A}"/>
              </a:ext>
            </a:extLst>
          </p:cNvPr>
          <p:cNvSpPr/>
          <p:nvPr/>
        </p:nvSpPr>
        <p:spPr>
          <a:xfrm flipV="1">
            <a:off x="885537" y="0"/>
            <a:ext cx="1671782" cy="701956"/>
          </a:xfrm>
          <a:prstGeom prst="round1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Lettertype, Graphics, grafische vormgeving, tekst&#10;&#10;Automatisch gegenereerde beschrijving">
            <a:extLst>
              <a:ext uri="{FF2B5EF4-FFF2-40B4-BE49-F238E27FC236}">
                <a16:creationId xmlns:a16="http://schemas.microsoft.com/office/drawing/2014/main" id="{A222E8E4-CD6A-AD6F-3F44-AD8BAB44AF1B}"/>
              </a:ext>
            </a:extLst>
          </p:cNvPr>
          <p:cNvPicPr>
            <a:picLocks noChangeAspect="1"/>
          </p:cNvPicPr>
          <p:nvPr/>
        </p:nvPicPr>
        <p:blipFill>
          <a:blip r:embed="rId3"/>
          <a:stretch>
            <a:fillRect/>
          </a:stretch>
        </p:blipFill>
        <p:spPr>
          <a:xfrm>
            <a:off x="1031818" y="107223"/>
            <a:ext cx="1379220" cy="487510"/>
          </a:xfrm>
          <a:prstGeom prst="rect">
            <a:avLst/>
          </a:prstGeom>
        </p:spPr>
      </p:pic>
      <p:pic>
        <p:nvPicPr>
          <p:cNvPr id="4" name="Afbeelding 3">
            <a:extLst>
              <a:ext uri="{FF2B5EF4-FFF2-40B4-BE49-F238E27FC236}">
                <a16:creationId xmlns:a16="http://schemas.microsoft.com/office/drawing/2014/main" id="{2FCFEE4C-C51D-EDCF-85D9-BB7737A294D8}"/>
              </a:ext>
            </a:extLst>
          </p:cNvPr>
          <p:cNvPicPr>
            <a:picLocks noChangeAspect="1"/>
          </p:cNvPicPr>
          <p:nvPr/>
        </p:nvPicPr>
        <p:blipFill>
          <a:blip r:embed="rId4"/>
          <a:stretch>
            <a:fillRect/>
          </a:stretch>
        </p:blipFill>
        <p:spPr>
          <a:xfrm>
            <a:off x="1826177" y="1635724"/>
            <a:ext cx="7918859" cy="3747394"/>
          </a:xfrm>
          <a:prstGeom prst="rect">
            <a:avLst/>
          </a:prstGeom>
        </p:spPr>
      </p:pic>
      <p:pic>
        <p:nvPicPr>
          <p:cNvPr id="11" name="Afbeelding 10" descr="Afbeelding met Lettertype, tekst, Graphics, ontwerp&#10;&#10;Automatisch gegenereerde beschrijving">
            <a:extLst>
              <a:ext uri="{FF2B5EF4-FFF2-40B4-BE49-F238E27FC236}">
                <a16:creationId xmlns:a16="http://schemas.microsoft.com/office/drawing/2014/main" id="{9F1749D5-D57E-BCDB-BD9B-F69A80709720}"/>
              </a:ext>
            </a:extLst>
          </p:cNvPr>
          <p:cNvPicPr>
            <a:picLocks noChangeAspect="1"/>
          </p:cNvPicPr>
          <p:nvPr/>
        </p:nvPicPr>
        <p:blipFill>
          <a:blip r:embed="rId5"/>
          <a:stretch>
            <a:fillRect/>
          </a:stretch>
        </p:blipFill>
        <p:spPr>
          <a:xfrm>
            <a:off x="467859" y="1448830"/>
            <a:ext cx="1728660" cy="1671951"/>
          </a:xfrm>
          <a:prstGeom prst="rect">
            <a:avLst/>
          </a:prstGeom>
        </p:spPr>
      </p:pic>
      <p:pic>
        <p:nvPicPr>
          <p:cNvPr id="5" name="Picture 4">
            <a:extLst>
              <a:ext uri="{FF2B5EF4-FFF2-40B4-BE49-F238E27FC236}">
                <a16:creationId xmlns:a16="http://schemas.microsoft.com/office/drawing/2014/main" id="{62F2AA9E-6550-1715-2657-5A48842FE63E}"/>
              </a:ext>
            </a:extLst>
          </p:cNvPr>
          <p:cNvPicPr>
            <a:picLocks noChangeAspect="1"/>
          </p:cNvPicPr>
          <p:nvPr/>
        </p:nvPicPr>
        <p:blipFill>
          <a:blip r:embed="rId6"/>
          <a:stretch>
            <a:fillRect/>
          </a:stretch>
        </p:blipFill>
        <p:spPr>
          <a:xfrm>
            <a:off x="5785606" y="1834478"/>
            <a:ext cx="1728661" cy="3429531"/>
          </a:xfrm>
          <a:prstGeom prst="rect">
            <a:avLst/>
          </a:prstGeom>
        </p:spPr>
      </p:pic>
      <p:sp>
        <p:nvSpPr>
          <p:cNvPr id="3" name="Stroomdiagram: Samenvoeging 2">
            <a:extLst>
              <a:ext uri="{FF2B5EF4-FFF2-40B4-BE49-F238E27FC236}">
                <a16:creationId xmlns:a16="http://schemas.microsoft.com/office/drawing/2014/main" id="{FE6DAA00-B404-7259-AF5D-E35487C4F206}"/>
              </a:ext>
            </a:extLst>
          </p:cNvPr>
          <p:cNvSpPr/>
          <p:nvPr/>
        </p:nvSpPr>
        <p:spPr>
          <a:xfrm>
            <a:off x="5734449" y="2630271"/>
            <a:ext cx="1837944" cy="1837944"/>
          </a:xfrm>
          <a:prstGeom prst="flowChartSummingJunction">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B2395425-3BD4-4B24-D087-54C812578090}"/>
              </a:ext>
            </a:extLst>
          </p:cNvPr>
          <p:cNvSpPr txBox="1"/>
          <p:nvPr/>
        </p:nvSpPr>
        <p:spPr>
          <a:xfrm>
            <a:off x="5522036" y="5491504"/>
            <a:ext cx="2405812" cy="825382"/>
          </a:xfrm>
          <a:prstGeom prst="rect">
            <a:avLst/>
          </a:prstGeom>
        </p:spPr>
        <p:txBody>
          <a:bodyPr vert="horz" wrap="square" lIns="91440" tIns="45720" rIns="91440" bIns="45720" rtlCol="0" anchor="t">
            <a:normAutofit/>
          </a:bodyPr>
          <a:lstStyle/>
          <a:p>
            <a:pPr algn="l">
              <a:lnSpc>
                <a:spcPts val="3000"/>
              </a:lnSpc>
            </a:pPr>
            <a:r>
              <a:rPr lang="nl-NL" b="0" dirty="0">
                <a:solidFill>
                  <a:srgbClr val="FF0000"/>
                </a:solidFill>
              </a:rPr>
              <a:t>Alleen software-/</a:t>
            </a:r>
          </a:p>
          <a:p>
            <a:pPr algn="l">
              <a:lnSpc>
                <a:spcPts val="3000"/>
              </a:lnSpc>
            </a:pPr>
            <a:r>
              <a:rPr lang="nl-NL" b="0" dirty="0" err="1">
                <a:solidFill>
                  <a:srgbClr val="FF0000"/>
                </a:solidFill>
              </a:rPr>
              <a:t>frontenddevelopment</a:t>
            </a:r>
            <a:endParaRPr lang="nl-NL" b="0" dirty="0">
              <a:solidFill>
                <a:srgbClr val="FF0000"/>
              </a:solidFill>
            </a:endParaRPr>
          </a:p>
        </p:txBody>
      </p:sp>
      <p:cxnSp>
        <p:nvCxnSpPr>
          <p:cNvPr id="16" name="Rechte verbindingslijn met pijl 15">
            <a:extLst>
              <a:ext uri="{FF2B5EF4-FFF2-40B4-BE49-F238E27FC236}">
                <a16:creationId xmlns:a16="http://schemas.microsoft.com/office/drawing/2014/main" id="{C44773E9-874E-C56A-4BB9-01BE2BB2D1AF}"/>
              </a:ext>
            </a:extLst>
          </p:cNvPr>
          <p:cNvCxnSpPr/>
          <p:nvPr/>
        </p:nvCxnSpPr>
        <p:spPr>
          <a:xfrm flipV="1">
            <a:off x="6638544" y="4626864"/>
            <a:ext cx="0" cy="89207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887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E0E6B-8692-B605-F38B-7EACFFA67BB3}"/>
            </a:ext>
          </a:extLst>
        </p:cNvPr>
        <p:cNvGrpSpPr/>
        <p:nvPr/>
      </p:nvGrpSpPr>
      <p:grpSpPr>
        <a:xfrm>
          <a:off x="0" y="0"/>
          <a:ext cx="0" cy="0"/>
          <a:chOff x="0" y="0"/>
          <a:chExt cx="0" cy="0"/>
        </a:xfrm>
      </p:grpSpPr>
      <p:sp>
        <p:nvSpPr>
          <p:cNvPr id="19" name="Tekstvak 4">
            <a:extLst>
              <a:ext uri="{FF2B5EF4-FFF2-40B4-BE49-F238E27FC236}">
                <a16:creationId xmlns:a16="http://schemas.microsoft.com/office/drawing/2014/main" id="{065AB793-DFB7-4D48-6E80-BBCAF1358289}"/>
              </a:ext>
            </a:extLst>
          </p:cNvPr>
          <p:cNvSpPr txBox="1"/>
          <p:nvPr/>
        </p:nvSpPr>
        <p:spPr>
          <a:xfrm>
            <a:off x="1" y="107636"/>
            <a:ext cx="11571214" cy="461665"/>
          </a:xfrm>
          <a:prstGeom prst="rect">
            <a:avLst/>
          </a:prstGeom>
          <a:solidFill>
            <a:srgbClr val="ED8F0C"/>
          </a:solidFill>
        </p:spPr>
        <p:txBody>
          <a:bodyPr wrap="square" rtlCol="0">
            <a:spAutoFit/>
          </a:bodyPr>
          <a:lstStyle/>
          <a:p>
            <a:pPr algn="ctr"/>
            <a:r>
              <a:rPr lang="nl-NL" sz="2400" b="1">
                <a:solidFill>
                  <a:schemeClr val="bg1"/>
                </a:solidFill>
                <a:latin typeface="Montserrat" pitchFamily="2" charset="77"/>
              </a:rPr>
              <a:t>Onze Service pakketten</a:t>
            </a:r>
          </a:p>
        </p:txBody>
      </p:sp>
      <p:sp>
        <p:nvSpPr>
          <p:cNvPr id="6" name="Rechthoek 5">
            <a:extLst>
              <a:ext uri="{FF2B5EF4-FFF2-40B4-BE49-F238E27FC236}">
                <a16:creationId xmlns:a16="http://schemas.microsoft.com/office/drawing/2014/main" id="{8ED1F086-218E-3BBC-3391-D8CC7C5AFED4}"/>
              </a:ext>
            </a:extLst>
          </p:cNvPr>
          <p:cNvSpPr/>
          <p:nvPr/>
        </p:nvSpPr>
        <p:spPr>
          <a:xfrm>
            <a:off x="0" y="6237215"/>
            <a:ext cx="12192000" cy="620785"/>
          </a:xfrm>
          <a:prstGeom prst="rect">
            <a:avLst/>
          </a:prstGeom>
          <a:solidFill>
            <a:srgbClr val="AA8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FD51EC5-6B88-BC76-D510-B7DC69264CC6}"/>
              </a:ext>
            </a:extLst>
          </p:cNvPr>
          <p:cNvSpPr/>
          <p:nvPr/>
        </p:nvSpPr>
        <p:spPr>
          <a:xfrm rot="5400000">
            <a:off x="8756217" y="2818751"/>
            <a:ext cx="6250782" cy="620785"/>
          </a:xfrm>
          <a:prstGeom prst="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met één afgeronde hoek 8">
            <a:extLst>
              <a:ext uri="{FF2B5EF4-FFF2-40B4-BE49-F238E27FC236}">
                <a16:creationId xmlns:a16="http://schemas.microsoft.com/office/drawing/2014/main" id="{1F66B2C2-A590-4BFC-2A23-61E137304F16}"/>
              </a:ext>
            </a:extLst>
          </p:cNvPr>
          <p:cNvSpPr/>
          <p:nvPr/>
        </p:nvSpPr>
        <p:spPr>
          <a:xfrm flipV="1">
            <a:off x="885537" y="0"/>
            <a:ext cx="1671782" cy="701956"/>
          </a:xfrm>
          <a:prstGeom prst="round1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Lettertype, Graphics, grafische vormgeving, tekst&#10;&#10;Automatisch gegenereerde beschrijving">
            <a:extLst>
              <a:ext uri="{FF2B5EF4-FFF2-40B4-BE49-F238E27FC236}">
                <a16:creationId xmlns:a16="http://schemas.microsoft.com/office/drawing/2014/main" id="{457168C2-27A8-1620-6B96-3C954A6CF9C2}"/>
              </a:ext>
            </a:extLst>
          </p:cNvPr>
          <p:cNvPicPr>
            <a:picLocks noChangeAspect="1"/>
          </p:cNvPicPr>
          <p:nvPr/>
        </p:nvPicPr>
        <p:blipFill>
          <a:blip r:embed="rId2"/>
          <a:stretch>
            <a:fillRect/>
          </a:stretch>
        </p:blipFill>
        <p:spPr>
          <a:xfrm>
            <a:off x="1031818" y="107223"/>
            <a:ext cx="1379220" cy="487510"/>
          </a:xfrm>
          <a:prstGeom prst="rect">
            <a:avLst/>
          </a:prstGeom>
        </p:spPr>
      </p:pic>
      <p:sp>
        <p:nvSpPr>
          <p:cNvPr id="62" name="Titel 1">
            <a:extLst>
              <a:ext uri="{FF2B5EF4-FFF2-40B4-BE49-F238E27FC236}">
                <a16:creationId xmlns:a16="http://schemas.microsoft.com/office/drawing/2014/main" id="{DCA1684F-AE90-1D36-36B5-15164734F63A}"/>
              </a:ext>
            </a:extLst>
          </p:cNvPr>
          <p:cNvSpPr>
            <a:spLocks noGrp="1"/>
          </p:cNvSpPr>
          <p:nvPr>
            <p:ph type="title"/>
          </p:nvPr>
        </p:nvSpPr>
        <p:spPr>
          <a:xfrm>
            <a:off x="838200" y="487912"/>
            <a:ext cx="10515600" cy="1325563"/>
          </a:xfrm>
        </p:spPr>
        <p:txBody>
          <a:bodyPr>
            <a:normAutofit/>
          </a:bodyPr>
          <a:lstStyle/>
          <a:p>
            <a:r>
              <a:rPr lang="nl-NL" sz="3600" b="1" dirty="0">
                <a:solidFill>
                  <a:srgbClr val="AA8FC2"/>
                </a:solidFill>
                <a:latin typeface="Montserrat" pitchFamily="2" charset="77"/>
              </a:rPr>
              <a:t>Méér dan een laptop, altijd met service!</a:t>
            </a:r>
          </a:p>
        </p:txBody>
      </p:sp>
      <p:pic>
        <p:nvPicPr>
          <p:cNvPr id="3" name="Afbeelding 2" descr="Afbeelding met tekst, schermopname, Lettertype, nummer&#10;&#10;Automatisch gegenereerde beschrijving">
            <a:extLst>
              <a:ext uri="{FF2B5EF4-FFF2-40B4-BE49-F238E27FC236}">
                <a16:creationId xmlns:a16="http://schemas.microsoft.com/office/drawing/2014/main" id="{2F29873C-5328-00A1-F157-205AAB634183}"/>
              </a:ext>
            </a:extLst>
          </p:cNvPr>
          <p:cNvPicPr>
            <a:picLocks noChangeAspect="1"/>
          </p:cNvPicPr>
          <p:nvPr/>
        </p:nvPicPr>
        <p:blipFill>
          <a:blip r:embed="rId3"/>
          <a:stretch>
            <a:fillRect/>
          </a:stretch>
        </p:blipFill>
        <p:spPr>
          <a:xfrm>
            <a:off x="1551789" y="1492694"/>
            <a:ext cx="8678626" cy="5065303"/>
          </a:xfrm>
          <a:prstGeom prst="rect">
            <a:avLst/>
          </a:prstGeom>
        </p:spPr>
      </p:pic>
    </p:spTree>
    <p:extLst>
      <p:ext uri="{BB962C8B-B14F-4D97-AF65-F5344CB8AC3E}">
        <p14:creationId xmlns:p14="http://schemas.microsoft.com/office/powerpoint/2010/main" val="413938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946FA-894A-9C0D-71BC-699DD83AD914}"/>
            </a:ext>
          </a:extLst>
        </p:cNvPr>
        <p:cNvGrpSpPr/>
        <p:nvPr/>
      </p:nvGrpSpPr>
      <p:grpSpPr>
        <a:xfrm>
          <a:off x="0" y="0"/>
          <a:ext cx="0" cy="0"/>
          <a:chOff x="0" y="0"/>
          <a:chExt cx="0" cy="0"/>
        </a:xfrm>
      </p:grpSpPr>
      <p:sp>
        <p:nvSpPr>
          <p:cNvPr id="10" name="Tekstvak 4">
            <a:extLst>
              <a:ext uri="{FF2B5EF4-FFF2-40B4-BE49-F238E27FC236}">
                <a16:creationId xmlns:a16="http://schemas.microsoft.com/office/drawing/2014/main" id="{8F1DB96B-0B81-B371-33E8-209DF2BF6DA3}"/>
              </a:ext>
            </a:extLst>
          </p:cNvPr>
          <p:cNvSpPr txBox="1"/>
          <p:nvPr/>
        </p:nvSpPr>
        <p:spPr>
          <a:xfrm>
            <a:off x="0" y="107223"/>
            <a:ext cx="11571214" cy="461665"/>
          </a:xfrm>
          <a:prstGeom prst="rect">
            <a:avLst/>
          </a:prstGeom>
          <a:solidFill>
            <a:srgbClr val="ED8F0C"/>
          </a:solidFill>
        </p:spPr>
        <p:txBody>
          <a:bodyPr wrap="square" rtlCol="0">
            <a:spAutoFit/>
          </a:bodyPr>
          <a:lstStyle/>
          <a:p>
            <a:pPr algn="ctr"/>
            <a:r>
              <a:rPr lang="nl-NL" sz="2400" b="1" dirty="0">
                <a:solidFill>
                  <a:schemeClr val="bg1"/>
                </a:solidFill>
                <a:latin typeface="Montserrat" pitchFamily="2" charset="77"/>
                <a:hlinkClick r:id="rId3">
                  <a:extLst>
                    <a:ext uri="{A12FA001-AC4F-418D-AE19-62706E023703}">
                      <ahyp:hlinkClr xmlns:ahyp="http://schemas.microsoft.com/office/drawing/2018/hyperlinkcolor" val="tx"/>
                    </a:ext>
                  </a:extLst>
                </a:hlinkClick>
              </a:rPr>
              <a:t>www.studywise.nl/shop/davinci</a:t>
            </a:r>
            <a:endParaRPr lang="nl-NL" sz="2400" b="1" dirty="0">
              <a:solidFill>
                <a:schemeClr val="bg1"/>
              </a:solidFill>
              <a:latin typeface="Montserrat" pitchFamily="2" charset="77"/>
            </a:endParaRPr>
          </a:p>
        </p:txBody>
      </p:sp>
      <p:sp>
        <p:nvSpPr>
          <p:cNvPr id="8" name="Rechthoek 7">
            <a:extLst>
              <a:ext uri="{FF2B5EF4-FFF2-40B4-BE49-F238E27FC236}">
                <a16:creationId xmlns:a16="http://schemas.microsoft.com/office/drawing/2014/main" id="{E27B3DC0-CDE5-2407-A9B8-DB3EFE8B643E}"/>
              </a:ext>
            </a:extLst>
          </p:cNvPr>
          <p:cNvSpPr/>
          <p:nvPr/>
        </p:nvSpPr>
        <p:spPr>
          <a:xfrm rot="5400000">
            <a:off x="8756217" y="2801433"/>
            <a:ext cx="6250782" cy="620785"/>
          </a:xfrm>
          <a:prstGeom prst="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met één afgeronde hoek 8">
            <a:extLst>
              <a:ext uri="{FF2B5EF4-FFF2-40B4-BE49-F238E27FC236}">
                <a16:creationId xmlns:a16="http://schemas.microsoft.com/office/drawing/2014/main" id="{7DF0E443-0370-7FFA-E326-6E73D4B47227}"/>
              </a:ext>
            </a:extLst>
          </p:cNvPr>
          <p:cNvSpPr/>
          <p:nvPr/>
        </p:nvSpPr>
        <p:spPr>
          <a:xfrm flipV="1">
            <a:off x="885537" y="0"/>
            <a:ext cx="1671782" cy="701956"/>
          </a:xfrm>
          <a:prstGeom prst="round1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Lettertype, Graphics, grafische vormgeving, tekst&#10;&#10;Automatisch gegenereerde beschrijving">
            <a:extLst>
              <a:ext uri="{FF2B5EF4-FFF2-40B4-BE49-F238E27FC236}">
                <a16:creationId xmlns:a16="http://schemas.microsoft.com/office/drawing/2014/main" id="{D5171FE6-1809-0500-5303-E62E3930D926}"/>
              </a:ext>
            </a:extLst>
          </p:cNvPr>
          <p:cNvPicPr>
            <a:picLocks noChangeAspect="1"/>
          </p:cNvPicPr>
          <p:nvPr/>
        </p:nvPicPr>
        <p:blipFill>
          <a:blip r:embed="rId4"/>
          <a:stretch>
            <a:fillRect/>
          </a:stretch>
        </p:blipFill>
        <p:spPr>
          <a:xfrm>
            <a:off x="1031818" y="107223"/>
            <a:ext cx="1379220" cy="487510"/>
          </a:xfrm>
          <a:prstGeom prst="rect">
            <a:avLst/>
          </a:prstGeom>
        </p:spPr>
      </p:pic>
      <p:pic>
        <p:nvPicPr>
          <p:cNvPr id="13" name="Afbeelding 12" descr="Afbeelding met cirkel, symbool, Lettertype, Graphics&#10;&#10;Automatisch gegenereerde beschrijving">
            <a:extLst>
              <a:ext uri="{FF2B5EF4-FFF2-40B4-BE49-F238E27FC236}">
                <a16:creationId xmlns:a16="http://schemas.microsoft.com/office/drawing/2014/main" id="{083AABA5-C833-10ED-DE86-4ED362B8CB42}"/>
              </a:ext>
            </a:extLst>
          </p:cNvPr>
          <p:cNvPicPr>
            <a:picLocks noChangeAspect="1"/>
          </p:cNvPicPr>
          <p:nvPr/>
        </p:nvPicPr>
        <p:blipFill>
          <a:blip r:embed="rId5"/>
          <a:stretch>
            <a:fillRect/>
          </a:stretch>
        </p:blipFill>
        <p:spPr>
          <a:xfrm>
            <a:off x="942170" y="6286499"/>
            <a:ext cx="125603" cy="125603"/>
          </a:xfrm>
          <a:prstGeom prst="rect">
            <a:avLst/>
          </a:prstGeom>
        </p:spPr>
      </p:pic>
      <p:pic>
        <p:nvPicPr>
          <p:cNvPr id="14" name="Afbeelding 13" descr="Afbeelding met cirkel, symbool, Lettertype, Graphics&#10;&#10;Automatisch gegenereerde beschrijving">
            <a:extLst>
              <a:ext uri="{FF2B5EF4-FFF2-40B4-BE49-F238E27FC236}">
                <a16:creationId xmlns:a16="http://schemas.microsoft.com/office/drawing/2014/main" id="{407C267A-086D-894E-B2A7-7C2AEBDD7DCA}"/>
              </a:ext>
            </a:extLst>
          </p:cNvPr>
          <p:cNvPicPr>
            <a:picLocks noChangeAspect="1"/>
          </p:cNvPicPr>
          <p:nvPr/>
        </p:nvPicPr>
        <p:blipFill>
          <a:blip r:embed="rId5"/>
          <a:stretch>
            <a:fillRect/>
          </a:stretch>
        </p:blipFill>
        <p:spPr>
          <a:xfrm>
            <a:off x="942170" y="6464299"/>
            <a:ext cx="125603" cy="125603"/>
          </a:xfrm>
          <a:prstGeom prst="rect">
            <a:avLst/>
          </a:prstGeom>
        </p:spPr>
      </p:pic>
      <p:pic>
        <p:nvPicPr>
          <p:cNvPr id="17" name="Afbeelding 16" descr="Afbeelding met cirkel, symbool, Lettertype, Graphics&#10;&#10;Automatisch gegenereerde beschrijving">
            <a:extLst>
              <a:ext uri="{FF2B5EF4-FFF2-40B4-BE49-F238E27FC236}">
                <a16:creationId xmlns:a16="http://schemas.microsoft.com/office/drawing/2014/main" id="{58A441DA-82AE-3BBC-725C-1DEEB7C61FF1}"/>
              </a:ext>
            </a:extLst>
          </p:cNvPr>
          <p:cNvPicPr>
            <a:picLocks noChangeAspect="1"/>
          </p:cNvPicPr>
          <p:nvPr/>
        </p:nvPicPr>
        <p:blipFill>
          <a:blip r:embed="rId5"/>
          <a:stretch>
            <a:fillRect/>
          </a:stretch>
        </p:blipFill>
        <p:spPr>
          <a:xfrm>
            <a:off x="942170" y="6635749"/>
            <a:ext cx="125603" cy="125603"/>
          </a:xfrm>
          <a:prstGeom prst="rect">
            <a:avLst/>
          </a:prstGeom>
        </p:spPr>
      </p:pic>
      <p:sp>
        <p:nvSpPr>
          <p:cNvPr id="6" name="Rechthoek 5">
            <a:extLst>
              <a:ext uri="{FF2B5EF4-FFF2-40B4-BE49-F238E27FC236}">
                <a16:creationId xmlns:a16="http://schemas.microsoft.com/office/drawing/2014/main" id="{9E1C1C60-B56F-0DC5-50CF-8407FDABD2FE}"/>
              </a:ext>
            </a:extLst>
          </p:cNvPr>
          <p:cNvSpPr/>
          <p:nvPr/>
        </p:nvSpPr>
        <p:spPr>
          <a:xfrm>
            <a:off x="0" y="6264158"/>
            <a:ext cx="12192000" cy="620785"/>
          </a:xfrm>
          <a:prstGeom prst="rect">
            <a:avLst/>
          </a:prstGeom>
          <a:solidFill>
            <a:srgbClr val="AA8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a:p>
        </p:txBody>
      </p:sp>
      <p:pic>
        <p:nvPicPr>
          <p:cNvPr id="4" name="Picture 3">
            <a:extLst>
              <a:ext uri="{FF2B5EF4-FFF2-40B4-BE49-F238E27FC236}">
                <a16:creationId xmlns:a16="http://schemas.microsoft.com/office/drawing/2014/main" id="{D21D4638-FC3E-50FB-C140-339CAC7A07D1}"/>
              </a:ext>
            </a:extLst>
          </p:cNvPr>
          <p:cNvPicPr>
            <a:picLocks noChangeAspect="1"/>
          </p:cNvPicPr>
          <p:nvPr/>
        </p:nvPicPr>
        <p:blipFill>
          <a:blip r:embed="rId6"/>
          <a:stretch>
            <a:fillRect/>
          </a:stretch>
        </p:blipFill>
        <p:spPr>
          <a:xfrm>
            <a:off x="885536" y="809178"/>
            <a:ext cx="8774511" cy="5458391"/>
          </a:xfrm>
          <a:prstGeom prst="rect">
            <a:avLst/>
          </a:prstGeom>
        </p:spPr>
      </p:pic>
    </p:spTree>
    <p:extLst>
      <p:ext uri="{BB962C8B-B14F-4D97-AF65-F5344CB8AC3E}">
        <p14:creationId xmlns:p14="http://schemas.microsoft.com/office/powerpoint/2010/main" val="1419205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E0E6B-8692-B605-F38B-7EACFFA67BB3}"/>
            </a:ext>
          </a:extLst>
        </p:cNvPr>
        <p:cNvGrpSpPr/>
        <p:nvPr/>
      </p:nvGrpSpPr>
      <p:grpSpPr>
        <a:xfrm>
          <a:off x="0" y="0"/>
          <a:ext cx="0" cy="0"/>
          <a:chOff x="0" y="0"/>
          <a:chExt cx="0" cy="0"/>
        </a:xfrm>
      </p:grpSpPr>
      <p:sp>
        <p:nvSpPr>
          <p:cNvPr id="19" name="Tekstvak 4">
            <a:extLst>
              <a:ext uri="{FF2B5EF4-FFF2-40B4-BE49-F238E27FC236}">
                <a16:creationId xmlns:a16="http://schemas.microsoft.com/office/drawing/2014/main" id="{065AB793-DFB7-4D48-6E80-BBCAF1358289}"/>
              </a:ext>
            </a:extLst>
          </p:cNvPr>
          <p:cNvSpPr txBox="1"/>
          <p:nvPr/>
        </p:nvSpPr>
        <p:spPr>
          <a:xfrm>
            <a:off x="1" y="107636"/>
            <a:ext cx="11571214" cy="461665"/>
          </a:xfrm>
          <a:prstGeom prst="rect">
            <a:avLst/>
          </a:prstGeom>
          <a:solidFill>
            <a:srgbClr val="ED8F0C"/>
          </a:solidFill>
        </p:spPr>
        <p:txBody>
          <a:bodyPr wrap="square" rtlCol="0">
            <a:spAutoFit/>
          </a:bodyPr>
          <a:lstStyle/>
          <a:p>
            <a:pPr algn="ctr"/>
            <a:r>
              <a:rPr lang="nl-NL" sz="2400" b="1" dirty="0">
                <a:solidFill>
                  <a:schemeClr val="bg1"/>
                </a:solidFill>
                <a:latin typeface="Montserrat" pitchFamily="2" charset="77"/>
              </a:rPr>
              <a:t>Onze keuzehulp</a:t>
            </a:r>
          </a:p>
        </p:txBody>
      </p:sp>
      <p:sp>
        <p:nvSpPr>
          <p:cNvPr id="6" name="Rechthoek 5">
            <a:extLst>
              <a:ext uri="{FF2B5EF4-FFF2-40B4-BE49-F238E27FC236}">
                <a16:creationId xmlns:a16="http://schemas.microsoft.com/office/drawing/2014/main" id="{8ED1F086-218E-3BBC-3391-D8CC7C5AFED4}"/>
              </a:ext>
            </a:extLst>
          </p:cNvPr>
          <p:cNvSpPr/>
          <p:nvPr/>
        </p:nvSpPr>
        <p:spPr>
          <a:xfrm>
            <a:off x="0" y="6237215"/>
            <a:ext cx="12192000" cy="620785"/>
          </a:xfrm>
          <a:prstGeom prst="rect">
            <a:avLst/>
          </a:prstGeom>
          <a:solidFill>
            <a:srgbClr val="AA8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FD51EC5-6B88-BC76-D510-B7DC69264CC6}"/>
              </a:ext>
            </a:extLst>
          </p:cNvPr>
          <p:cNvSpPr/>
          <p:nvPr/>
        </p:nvSpPr>
        <p:spPr>
          <a:xfrm rot="5400000">
            <a:off x="8756217" y="2818751"/>
            <a:ext cx="6250782" cy="620785"/>
          </a:xfrm>
          <a:prstGeom prst="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met één afgeronde hoek 8">
            <a:extLst>
              <a:ext uri="{FF2B5EF4-FFF2-40B4-BE49-F238E27FC236}">
                <a16:creationId xmlns:a16="http://schemas.microsoft.com/office/drawing/2014/main" id="{1F66B2C2-A590-4BFC-2A23-61E137304F16}"/>
              </a:ext>
            </a:extLst>
          </p:cNvPr>
          <p:cNvSpPr/>
          <p:nvPr/>
        </p:nvSpPr>
        <p:spPr>
          <a:xfrm flipV="1">
            <a:off x="885537" y="0"/>
            <a:ext cx="1671782" cy="701956"/>
          </a:xfrm>
          <a:prstGeom prst="round1Rect">
            <a:avLst/>
          </a:prstGeom>
          <a:solidFill>
            <a:srgbClr val="102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Lettertype, Graphics, grafische vormgeving, tekst&#10;&#10;Automatisch gegenereerde beschrijving">
            <a:extLst>
              <a:ext uri="{FF2B5EF4-FFF2-40B4-BE49-F238E27FC236}">
                <a16:creationId xmlns:a16="http://schemas.microsoft.com/office/drawing/2014/main" id="{457168C2-27A8-1620-6B96-3C954A6CF9C2}"/>
              </a:ext>
            </a:extLst>
          </p:cNvPr>
          <p:cNvPicPr>
            <a:picLocks noChangeAspect="1"/>
          </p:cNvPicPr>
          <p:nvPr/>
        </p:nvPicPr>
        <p:blipFill>
          <a:blip r:embed="rId2"/>
          <a:stretch>
            <a:fillRect/>
          </a:stretch>
        </p:blipFill>
        <p:spPr>
          <a:xfrm>
            <a:off x="1031818" y="107223"/>
            <a:ext cx="1379220" cy="487510"/>
          </a:xfrm>
          <a:prstGeom prst="rect">
            <a:avLst/>
          </a:prstGeom>
        </p:spPr>
      </p:pic>
      <p:pic>
        <p:nvPicPr>
          <p:cNvPr id="7" name="Afbeelding 6" descr="Afbeelding met tekst, schermopname, nummer, agenda&#10;&#10;Automatisch gegenereerde beschrijving">
            <a:extLst>
              <a:ext uri="{FF2B5EF4-FFF2-40B4-BE49-F238E27FC236}">
                <a16:creationId xmlns:a16="http://schemas.microsoft.com/office/drawing/2014/main" id="{D8C2BD1F-D8F2-F90A-0B95-BAF2829C4307}"/>
              </a:ext>
            </a:extLst>
          </p:cNvPr>
          <p:cNvPicPr>
            <a:picLocks noChangeAspect="1"/>
          </p:cNvPicPr>
          <p:nvPr/>
        </p:nvPicPr>
        <p:blipFill>
          <a:blip r:embed="rId3"/>
          <a:stretch>
            <a:fillRect/>
          </a:stretch>
        </p:blipFill>
        <p:spPr>
          <a:xfrm>
            <a:off x="439405" y="1189425"/>
            <a:ext cx="10692406" cy="5471171"/>
          </a:xfrm>
          <a:prstGeom prst="rect">
            <a:avLst/>
          </a:prstGeom>
        </p:spPr>
      </p:pic>
      <p:sp>
        <p:nvSpPr>
          <p:cNvPr id="2" name="Tekstvak 10">
            <a:extLst>
              <a:ext uri="{FF2B5EF4-FFF2-40B4-BE49-F238E27FC236}">
                <a16:creationId xmlns:a16="http://schemas.microsoft.com/office/drawing/2014/main" id="{2EA66AED-DD97-0177-D699-97019F9B38AA}"/>
              </a:ext>
            </a:extLst>
          </p:cNvPr>
          <p:cNvSpPr txBox="1"/>
          <p:nvPr/>
        </p:nvSpPr>
        <p:spPr>
          <a:xfrm>
            <a:off x="801443" y="773926"/>
            <a:ext cx="10769772" cy="830997"/>
          </a:xfrm>
          <a:prstGeom prst="rect">
            <a:avLst/>
          </a:prstGeom>
          <a:noFill/>
        </p:spPr>
        <p:txBody>
          <a:bodyPr wrap="square" rtlCol="0">
            <a:spAutoFit/>
          </a:bodyPr>
          <a:lstStyle/>
          <a:p>
            <a:r>
              <a:rPr lang="nl-NL" sz="1600" b="1" dirty="0">
                <a:solidFill>
                  <a:srgbClr val="AA8FC2"/>
                </a:solidFill>
                <a:latin typeface="Montserrat" panose="00000500000000000000" pitchFamily="2" charset="0"/>
              </a:rPr>
              <a:t>Twijfel je of de laptop voldoet aan jouw wensen? Vergelijk dan de laptops in de shop met de keuzehulp op </a:t>
            </a:r>
            <a:r>
              <a:rPr lang="nl-NL" sz="1600" b="1" dirty="0">
                <a:solidFill>
                  <a:srgbClr val="102F44"/>
                </a:solidFill>
                <a:latin typeface="Montserrat" panose="00000500000000000000" pitchFamily="2" charset="0"/>
                <a:hlinkClick r:id="rId4">
                  <a:extLst>
                    <a:ext uri="{A12FA001-AC4F-418D-AE19-62706E023703}">
                      <ahyp:hlinkClr xmlns:ahyp="http://schemas.microsoft.com/office/drawing/2018/hyperlinkcolor" val="tx"/>
                    </a:ext>
                  </a:extLst>
                </a:hlinkClick>
              </a:rPr>
              <a:t>www.studywise.nl/keuzehulp</a:t>
            </a:r>
            <a:r>
              <a:rPr lang="nl-NL" sz="1600" b="1" dirty="0">
                <a:solidFill>
                  <a:srgbClr val="102F44"/>
                </a:solidFill>
                <a:latin typeface="Montserrat" panose="00000500000000000000" pitchFamily="2" charset="0"/>
              </a:rPr>
              <a:t> </a:t>
            </a:r>
          </a:p>
          <a:p>
            <a:endParaRPr lang="nl-NL" sz="1600" b="1" dirty="0">
              <a:solidFill>
                <a:srgbClr val="102F44"/>
              </a:solidFill>
              <a:latin typeface="Montserrat" panose="00000500000000000000" pitchFamily="2" charset="0"/>
            </a:endParaRPr>
          </a:p>
        </p:txBody>
      </p:sp>
    </p:spTree>
    <p:extLst>
      <p:ext uri="{BB962C8B-B14F-4D97-AF65-F5344CB8AC3E}">
        <p14:creationId xmlns:p14="http://schemas.microsoft.com/office/powerpoint/2010/main" val="194736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4AC36B-BB94-6727-8F6C-7D47EF2F6548}"/>
              </a:ext>
            </a:extLst>
          </p:cNvPr>
          <p:cNvSpPr/>
          <p:nvPr/>
        </p:nvSpPr>
        <p:spPr>
          <a:xfrm>
            <a:off x="0" y="0"/>
            <a:ext cx="12192000" cy="1754155"/>
          </a:xfrm>
          <a:prstGeom prst="rect">
            <a:avLst/>
          </a:prstGeom>
          <a:solidFill>
            <a:srgbClr val="102F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5EE3A1F-1CCD-EC1F-139B-98EACCFC198B}"/>
              </a:ext>
            </a:extLst>
          </p:cNvPr>
          <p:cNvSpPr>
            <a:spLocks noGrp="1"/>
          </p:cNvSpPr>
          <p:nvPr>
            <p:ph type="title"/>
          </p:nvPr>
        </p:nvSpPr>
        <p:spPr>
          <a:xfrm>
            <a:off x="838200" y="642279"/>
            <a:ext cx="10515600" cy="1325563"/>
          </a:xfrm>
        </p:spPr>
        <p:txBody>
          <a:bodyPr>
            <a:normAutofit/>
          </a:bodyPr>
          <a:lstStyle/>
          <a:p>
            <a:r>
              <a:rPr lang="nl-NL" sz="3600" b="1" dirty="0">
                <a:solidFill>
                  <a:srgbClr val="AA8FC2"/>
                </a:solidFill>
                <a:latin typeface="Montserrat" pitchFamily="2" charset="77"/>
              </a:rPr>
              <a:t>Dus wat krijg ik speciaal bij Studywise:</a:t>
            </a:r>
          </a:p>
        </p:txBody>
      </p:sp>
      <p:sp>
        <p:nvSpPr>
          <p:cNvPr id="7" name="Rechthoek met één afgeronde hoek 6">
            <a:extLst>
              <a:ext uri="{FF2B5EF4-FFF2-40B4-BE49-F238E27FC236}">
                <a16:creationId xmlns:a16="http://schemas.microsoft.com/office/drawing/2014/main" id="{A0587F36-8A30-37A9-C33E-E8428D8D799A}"/>
              </a:ext>
            </a:extLst>
          </p:cNvPr>
          <p:cNvSpPr/>
          <p:nvPr/>
        </p:nvSpPr>
        <p:spPr>
          <a:xfrm flipV="1">
            <a:off x="0" y="6466329"/>
            <a:ext cx="12192000" cy="391669"/>
          </a:xfrm>
          <a:prstGeom prst="round1Rect">
            <a:avLst/>
          </a:prstGeom>
          <a:solidFill>
            <a:srgbClr val="AA8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D8F0C"/>
              </a:solidFill>
            </a:endParaRPr>
          </a:p>
        </p:txBody>
      </p:sp>
      <p:sp>
        <p:nvSpPr>
          <p:cNvPr id="8" name="Rechthoek met één afgeronde hoek 7">
            <a:extLst>
              <a:ext uri="{FF2B5EF4-FFF2-40B4-BE49-F238E27FC236}">
                <a16:creationId xmlns:a16="http://schemas.microsoft.com/office/drawing/2014/main" id="{6A805446-7E5A-8B13-BA69-3590C6DAAC41}"/>
              </a:ext>
            </a:extLst>
          </p:cNvPr>
          <p:cNvSpPr/>
          <p:nvPr/>
        </p:nvSpPr>
        <p:spPr>
          <a:xfrm flipV="1">
            <a:off x="885537" y="0"/>
            <a:ext cx="1671782" cy="701956"/>
          </a:xfrm>
          <a:prstGeom prst="round1Rect">
            <a:avLst/>
          </a:prstGeom>
          <a:solidFill>
            <a:srgbClr val="102F4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Lettertype, Graphics, grafische vormgeving, tekst&#10;&#10;Automatisch gegenereerde beschrijving">
            <a:extLst>
              <a:ext uri="{FF2B5EF4-FFF2-40B4-BE49-F238E27FC236}">
                <a16:creationId xmlns:a16="http://schemas.microsoft.com/office/drawing/2014/main" id="{94C5C74A-33D0-F503-028E-5B20E4B64AB4}"/>
              </a:ext>
            </a:extLst>
          </p:cNvPr>
          <p:cNvPicPr>
            <a:picLocks noChangeAspect="1"/>
          </p:cNvPicPr>
          <p:nvPr/>
        </p:nvPicPr>
        <p:blipFill>
          <a:blip r:embed="rId2"/>
          <a:stretch>
            <a:fillRect/>
          </a:stretch>
        </p:blipFill>
        <p:spPr>
          <a:xfrm>
            <a:off x="1031818" y="107223"/>
            <a:ext cx="1379220" cy="487510"/>
          </a:xfrm>
          <a:prstGeom prst="rect">
            <a:avLst/>
          </a:prstGeom>
        </p:spPr>
      </p:pic>
      <p:sp>
        <p:nvSpPr>
          <p:cNvPr id="10" name="Titel 1">
            <a:extLst>
              <a:ext uri="{FF2B5EF4-FFF2-40B4-BE49-F238E27FC236}">
                <a16:creationId xmlns:a16="http://schemas.microsoft.com/office/drawing/2014/main" id="{4C92B8EB-6D81-A7F1-72AC-9037F53D5102}"/>
              </a:ext>
            </a:extLst>
          </p:cNvPr>
          <p:cNvSpPr txBox="1">
            <a:spLocks/>
          </p:cNvSpPr>
          <p:nvPr/>
        </p:nvSpPr>
        <p:spPr>
          <a:xfrm>
            <a:off x="838200" y="1761161"/>
            <a:ext cx="10515600" cy="4796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Geen keuzestress: </a:t>
            </a:r>
            <a:r>
              <a:rPr lang="nl-NL" sz="1600" dirty="0">
                <a:solidFill>
                  <a:srgbClr val="102F44"/>
                </a:solidFill>
                <a:latin typeface="Montserrat" pitchFamily="2" charset="77"/>
              </a:rPr>
              <a:t>we hebben de laptops die je kiest samen afgestemd met jouw onderwijsinstelling.</a:t>
            </a:r>
          </a:p>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Gratis verzending </a:t>
            </a:r>
            <a:r>
              <a:rPr lang="nl-NL" sz="1600" dirty="0">
                <a:solidFill>
                  <a:srgbClr val="102F44"/>
                </a:solidFill>
                <a:latin typeface="Montserrat" pitchFamily="2" charset="77"/>
              </a:rPr>
              <a:t>naar je thuisadres in Nederland. </a:t>
            </a:r>
            <a:r>
              <a:rPr lang="nl-NL" sz="1600" b="1" dirty="0">
                <a:solidFill>
                  <a:srgbClr val="102F44"/>
                </a:solidFill>
                <a:latin typeface="Montserrat" pitchFamily="2" charset="77"/>
              </a:rPr>
              <a:t> </a:t>
            </a:r>
          </a:p>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Gemak </a:t>
            </a:r>
            <a:r>
              <a:rPr lang="nl-NL" sz="1600" dirty="0">
                <a:solidFill>
                  <a:srgbClr val="102F44"/>
                </a:solidFill>
                <a:latin typeface="Montserrat" pitchFamily="2" charset="77"/>
              </a:rPr>
              <a:t>of</a:t>
            </a:r>
            <a:r>
              <a:rPr lang="nl-NL" sz="1600" b="1" dirty="0">
                <a:solidFill>
                  <a:srgbClr val="102F44"/>
                </a:solidFill>
                <a:latin typeface="Montserrat" pitchFamily="2" charset="77"/>
              </a:rPr>
              <a:t> Gemak en Zekerheid service </a:t>
            </a:r>
            <a:r>
              <a:rPr lang="nl-NL" sz="1600" dirty="0">
                <a:solidFill>
                  <a:srgbClr val="102F44"/>
                </a:solidFill>
                <a:latin typeface="Montserrat" pitchFamily="2" charset="77"/>
              </a:rPr>
              <a:t>met vele voordelen</a:t>
            </a:r>
            <a:endParaRPr lang="nl-NL" sz="1600" b="1" dirty="0">
              <a:solidFill>
                <a:srgbClr val="102F44"/>
              </a:solidFill>
              <a:latin typeface="Montserrat" pitchFamily="2" charset="77"/>
            </a:endParaRPr>
          </a:p>
          <a:p>
            <a:pPr marL="342900" indent="-342900">
              <a:lnSpc>
                <a:spcPct val="150000"/>
              </a:lnSpc>
              <a:buFont typeface="Wingdings" panose="05000000000000000000" pitchFamily="2" charset="2"/>
              <a:buChar char="ü"/>
            </a:pPr>
            <a:r>
              <a:rPr lang="nl-NL" sz="1600" dirty="0">
                <a:solidFill>
                  <a:srgbClr val="102F44"/>
                </a:solidFill>
                <a:latin typeface="Montserrat" pitchFamily="2" charset="77"/>
              </a:rPr>
              <a:t>Keuze tussen </a:t>
            </a:r>
            <a:r>
              <a:rPr lang="nl-NL" sz="1600" b="1" dirty="0">
                <a:solidFill>
                  <a:srgbClr val="102F44"/>
                </a:solidFill>
                <a:latin typeface="Montserrat" pitchFamily="2" charset="77"/>
              </a:rPr>
              <a:t>Kopen </a:t>
            </a:r>
            <a:r>
              <a:rPr lang="nl-NL" sz="1600" dirty="0">
                <a:solidFill>
                  <a:srgbClr val="102F44"/>
                </a:solidFill>
                <a:latin typeface="Montserrat" pitchFamily="2" charset="77"/>
              </a:rPr>
              <a:t>of </a:t>
            </a:r>
            <a:r>
              <a:rPr lang="nl-NL" sz="1600" b="1" dirty="0">
                <a:solidFill>
                  <a:srgbClr val="102F44"/>
                </a:solidFill>
                <a:latin typeface="Montserrat" pitchFamily="2" charset="77"/>
              </a:rPr>
              <a:t>Huren </a:t>
            </a:r>
            <a:r>
              <a:rPr lang="nl-NL" sz="1600" dirty="0">
                <a:solidFill>
                  <a:srgbClr val="102F44"/>
                </a:solidFill>
                <a:latin typeface="Montserrat" pitchFamily="2" charset="77"/>
              </a:rPr>
              <a:t>tegen aantrekkelijke prijzen</a:t>
            </a:r>
          </a:p>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Software </a:t>
            </a:r>
            <a:r>
              <a:rPr lang="nl-NL" sz="1600" b="1" dirty="0" err="1">
                <a:solidFill>
                  <a:srgbClr val="102F44"/>
                </a:solidFill>
                <a:latin typeface="Montserrat" pitchFamily="2" charset="77"/>
              </a:rPr>
              <a:t>voorgeïnstalleerd</a:t>
            </a:r>
            <a:r>
              <a:rPr lang="nl-NL" sz="1600" dirty="0">
                <a:solidFill>
                  <a:srgbClr val="102F44"/>
                </a:solidFill>
                <a:latin typeface="Montserrat" pitchFamily="2" charset="77"/>
              </a:rPr>
              <a:t>.</a:t>
            </a:r>
            <a:r>
              <a:rPr lang="nl-NL" sz="1600" b="1" dirty="0">
                <a:solidFill>
                  <a:srgbClr val="102F44"/>
                </a:solidFill>
                <a:latin typeface="Montserrat" pitchFamily="2" charset="77"/>
              </a:rPr>
              <a:t> </a:t>
            </a:r>
          </a:p>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Gratis haal- en brengservice </a:t>
            </a:r>
            <a:r>
              <a:rPr lang="nl-NL" sz="1600" dirty="0">
                <a:solidFill>
                  <a:srgbClr val="102F44"/>
                </a:solidFill>
                <a:latin typeface="Montserrat" pitchFamily="2" charset="77"/>
              </a:rPr>
              <a:t>op je thuisadres bij defecte laptop. </a:t>
            </a:r>
          </a:p>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Leenlaptop tijdens reparatie</a:t>
            </a:r>
            <a:endParaRPr lang="nl-NL" sz="1600" dirty="0">
              <a:solidFill>
                <a:srgbClr val="102F44"/>
              </a:solidFill>
              <a:latin typeface="Montserrat" pitchFamily="2" charset="77"/>
            </a:endParaRPr>
          </a:p>
          <a:p>
            <a:pPr marL="342900" indent="-342900">
              <a:lnSpc>
                <a:spcPct val="150000"/>
              </a:lnSpc>
              <a:buFont typeface="Wingdings" panose="05000000000000000000" pitchFamily="2" charset="2"/>
              <a:buChar char="ü"/>
            </a:pPr>
            <a:r>
              <a:rPr lang="nl-NL" sz="1600" b="1" dirty="0">
                <a:solidFill>
                  <a:srgbClr val="102F44"/>
                </a:solidFill>
                <a:latin typeface="Montserrat" pitchFamily="2" charset="77"/>
              </a:rPr>
              <a:t>Klantenservice </a:t>
            </a:r>
            <a:r>
              <a:rPr lang="nl-NL" sz="1600" dirty="0">
                <a:solidFill>
                  <a:srgbClr val="102F44"/>
                </a:solidFill>
                <a:latin typeface="Montserrat" pitchFamily="2" charset="77"/>
              </a:rPr>
              <a:t>bij vragen. </a:t>
            </a:r>
          </a:p>
        </p:txBody>
      </p:sp>
      <p:pic>
        <p:nvPicPr>
          <p:cNvPr id="3" name="Afbeelding 2">
            <a:extLst>
              <a:ext uri="{FF2B5EF4-FFF2-40B4-BE49-F238E27FC236}">
                <a16:creationId xmlns:a16="http://schemas.microsoft.com/office/drawing/2014/main" id="{79A746D2-CA63-39D1-32E0-A30B88F359B8}"/>
              </a:ext>
            </a:extLst>
          </p:cNvPr>
          <p:cNvPicPr>
            <a:picLocks noChangeAspect="1"/>
          </p:cNvPicPr>
          <p:nvPr/>
        </p:nvPicPr>
        <p:blipFill>
          <a:blip r:embed="rId3"/>
          <a:stretch>
            <a:fillRect/>
          </a:stretch>
        </p:blipFill>
        <p:spPr>
          <a:xfrm>
            <a:off x="11570154" y="217387"/>
            <a:ext cx="621846" cy="6248942"/>
          </a:xfrm>
          <a:prstGeom prst="rect">
            <a:avLst/>
          </a:prstGeom>
        </p:spPr>
      </p:pic>
    </p:spTree>
    <p:extLst>
      <p:ext uri="{BB962C8B-B14F-4D97-AF65-F5344CB8AC3E}">
        <p14:creationId xmlns:p14="http://schemas.microsoft.com/office/powerpoint/2010/main" val="359341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PROGRAMMA</a:t>
            </a:r>
          </a:p>
        </p:txBody>
      </p:sp>
      <p:sp>
        <p:nvSpPr>
          <p:cNvPr id="3" name="Tijdelijke aanduiding voor inhoud 2"/>
          <p:cNvSpPr>
            <a:spLocks noGrp="1"/>
          </p:cNvSpPr>
          <p:nvPr>
            <p:ph idx="1"/>
          </p:nvPr>
        </p:nvSpPr>
        <p:spPr>
          <a:xfrm>
            <a:off x="838200" y="1722648"/>
            <a:ext cx="10515600" cy="4351338"/>
          </a:xfrm>
        </p:spPr>
        <p:txBody>
          <a:bodyPr lIns="91440" tIns="45720" rIns="91440" bIns="45720" anchor="t"/>
          <a:lstStyle/>
          <a:p>
            <a:pPr marL="457200" lvl="0" indent="-457200">
              <a:lnSpc>
                <a:spcPct val="100000"/>
              </a:lnSpc>
              <a:spcBef>
                <a:spcPts val="0"/>
              </a:spcBef>
            </a:pPr>
            <a:r>
              <a:rPr lang="nl-NL" dirty="0"/>
              <a:t>Algemene informatie</a:t>
            </a:r>
          </a:p>
          <a:p>
            <a:pPr marL="457200" lvl="0" indent="-457200">
              <a:lnSpc>
                <a:spcPct val="100000"/>
              </a:lnSpc>
              <a:spcBef>
                <a:spcPts val="0"/>
              </a:spcBef>
            </a:pPr>
            <a:r>
              <a:rPr lang="nl-NL" dirty="0"/>
              <a:t>Hoe ziet een doorsnee dag eruit?</a:t>
            </a:r>
          </a:p>
          <a:p>
            <a:pPr marL="457200" lvl="0" indent="-457200">
              <a:lnSpc>
                <a:spcPct val="100000"/>
              </a:lnSpc>
              <a:spcBef>
                <a:spcPts val="0"/>
              </a:spcBef>
            </a:pPr>
            <a:r>
              <a:rPr lang="nl-NL" dirty="0"/>
              <a:t>Verloop opleiding</a:t>
            </a:r>
          </a:p>
          <a:p>
            <a:pPr marL="457200" lvl="0" indent="-457200">
              <a:lnSpc>
                <a:spcPct val="100000"/>
              </a:lnSpc>
              <a:spcBef>
                <a:spcPts val="0"/>
              </a:spcBef>
            </a:pPr>
            <a:r>
              <a:rPr lang="nl-NL" dirty="0"/>
              <a:t>Aanwezigheid en </a:t>
            </a:r>
            <a:r>
              <a:rPr lang="nl-NL"/>
              <a:t>leerplicht</a:t>
            </a:r>
            <a:endParaRPr lang="nl-NL">
              <a:cs typeface="Arial"/>
            </a:endParaRPr>
          </a:p>
          <a:p>
            <a:pPr marL="457200" lvl="0" indent="-457200">
              <a:lnSpc>
                <a:spcPct val="100000"/>
              </a:lnSpc>
              <a:spcBef>
                <a:spcPts val="0"/>
              </a:spcBef>
            </a:pPr>
            <a:r>
              <a:rPr lang="nl-NL" dirty="0"/>
              <a:t>Communicatie met student / ouder</a:t>
            </a:r>
          </a:p>
          <a:p>
            <a:pPr marL="457200" lvl="0" indent="-457200">
              <a:lnSpc>
                <a:spcPct val="100000"/>
              </a:lnSpc>
              <a:spcBef>
                <a:spcPts val="0"/>
              </a:spcBef>
            </a:pPr>
            <a:r>
              <a:rPr lang="nl-NL" dirty="0"/>
              <a:t>Lesmateriaal en benodigdheden</a:t>
            </a:r>
          </a:p>
          <a:p>
            <a:pPr marL="457200" lvl="0" indent="-457200">
              <a:lnSpc>
                <a:spcPct val="100000"/>
              </a:lnSpc>
              <a:spcBef>
                <a:spcPts val="0"/>
              </a:spcBef>
            </a:pPr>
            <a:r>
              <a:rPr lang="nl-NL" dirty="0"/>
              <a:t>Start schooljaar</a:t>
            </a:r>
          </a:p>
          <a:p>
            <a:pPr marL="457200" lvl="0" indent="-457200">
              <a:lnSpc>
                <a:spcPct val="100000"/>
              </a:lnSpc>
              <a:spcBef>
                <a:spcPts val="0"/>
              </a:spcBef>
            </a:pPr>
            <a:r>
              <a:rPr lang="nl-NL" dirty="0" err="1"/>
              <a:t>Studywise</a:t>
            </a:r>
            <a:endParaRPr lang="nl-NL" dirty="0"/>
          </a:p>
          <a:p>
            <a:pPr marL="457200" lvl="0" indent="-457200">
              <a:lnSpc>
                <a:spcPct val="100000"/>
              </a:lnSpc>
              <a:spcBef>
                <a:spcPts val="0"/>
              </a:spcBef>
            </a:pPr>
            <a:r>
              <a:rPr lang="nl-NL" dirty="0"/>
              <a:t>Vragen</a:t>
            </a:r>
          </a:p>
          <a:p>
            <a:pPr marL="0" indent="0">
              <a:buNone/>
            </a:pPr>
            <a:endParaRPr lang="nl-NL" dirty="0"/>
          </a:p>
        </p:txBody>
      </p:sp>
      <p:sp>
        <p:nvSpPr>
          <p:cNvPr id="4" name="Tekstvak 3"/>
          <p:cNvSpPr txBox="1"/>
          <p:nvPr/>
        </p:nvSpPr>
        <p:spPr>
          <a:xfrm>
            <a:off x="7498080" y="4441371"/>
            <a:ext cx="4219303" cy="1397726"/>
          </a:xfrm>
          <a:prstGeom prst="rect">
            <a:avLst/>
          </a:prstGeom>
        </p:spPr>
        <p:txBody>
          <a:bodyPr vert="horz" wrap="square" lIns="91440" tIns="45720" rIns="91440" bIns="45720" rtlCol="0" anchor="t">
            <a:normAutofit/>
          </a:bodyPr>
          <a:lstStyle/>
          <a:p>
            <a:pPr algn="l">
              <a:lnSpc>
                <a:spcPts val="3000"/>
              </a:lnSpc>
            </a:pPr>
            <a:endParaRPr lang="nl-NL" sz="2800" b="0">
              <a:solidFill>
                <a:schemeClr val="tx1"/>
              </a:solidFill>
            </a:endParaRPr>
          </a:p>
        </p:txBody>
      </p:sp>
    </p:spTree>
    <p:extLst>
      <p:ext uri="{BB962C8B-B14F-4D97-AF65-F5344CB8AC3E}">
        <p14:creationId xmlns:p14="http://schemas.microsoft.com/office/powerpoint/2010/main" val="3206591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DAB9D-5AF6-4E04-BB46-08AE2192D92C}"/>
              </a:ext>
            </a:extLst>
          </p:cNvPr>
          <p:cNvSpPr>
            <a:spLocks noGrp="1"/>
          </p:cNvSpPr>
          <p:nvPr>
            <p:ph type="ctrTitle"/>
          </p:nvPr>
        </p:nvSpPr>
        <p:spPr/>
        <p:txBody>
          <a:bodyPr/>
          <a:lstStyle/>
          <a:p>
            <a:r>
              <a:rPr lang="nl-NL"/>
              <a:t>Vragen?</a:t>
            </a:r>
          </a:p>
        </p:txBody>
      </p:sp>
    </p:spTree>
    <p:extLst>
      <p:ext uri="{BB962C8B-B14F-4D97-AF65-F5344CB8AC3E}">
        <p14:creationId xmlns:p14="http://schemas.microsoft.com/office/powerpoint/2010/main" val="150354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13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56D40CC-1129-446E-8667-7DA6A849111A}"/>
              </a:ext>
            </a:extLst>
          </p:cNvPr>
          <p:cNvPicPr>
            <a:picLocks noChangeAspect="1"/>
          </p:cNvPicPr>
          <p:nvPr/>
        </p:nvPicPr>
        <p:blipFill>
          <a:blip r:embed="rId2"/>
          <a:stretch>
            <a:fillRect/>
          </a:stretch>
        </p:blipFill>
        <p:spPr>
          <a:xfrm>
            <a:off x="7941433" y="4043494"/>
            <a:ext cx="3140423" cy="2091571"/>
          </a:xfrm>
          <a:prstGeom prst="rect">
            <a:avLst/>
          </a:prstGeom>
        </p:spPr>
      </p:pic>
      <p:sp>
        <p:nvSpPr>
          <p:cNvPr id="3" name="Titel 2"/>
          <p:cNvSpPr>
            <a:spLocks noGrp="1"/>
          </p:cNvSpPr>
          <p:nvPr>
            <p:ph type="title"/>
          </p:nvPr>
        </p:nvSpPr>
        <p:spPr/>
        <p:txBody>
          <a:bodyPr anchor="t">
            <a:normAutofit/>
          </a:bodyPr>
          <a:lstStyle/>
          <a:p>
            <a:r>
              <a:rPr lang="nl-NL"/>
              <a:t>Algemene informatie</a:t>
            </a:r>
          </a:p>
        </p:txBody>
      </p:sp>
      <p:pic>
        <p:nvPicPr>
          <p:cNvPr id="6" name="Tijdelijke aanduiding voor inhoud 5" descr="Afbeelding met gras, buiten, gebouw, tekst&#10;&#10;Automatisch gegenereerde beschrijving">
            <a:extLst>
              <a:ext uri="{FF2B5EF4-FFF2-40B4-BE49-F238E27FC236}">
                <a16:creationId xmlns:a16="http://schemas.microsoft.com/office/drawing/2014/main" id="{4A707EF3-71A9-4317-BED5-FA06829EFC55}"/>
              </a:ext>
            </a:extLst>
          </p:cNvPr>
          <p:cNvPicPr>
            <a:picLocks noGrp="1" noChangeAspect="1"/>
          </p:cNvPicPr>
          <p:nvPr>
            <p:ph sz="half" idx="1"/>
          </p:nvPr>
        </p:nvPicPr>
        <p:blipFill rotWithShape="1">
          <a:blip r:embed="rId3"/>
          <a:stretch/>
        </p:blipFill>
        <p:spPr>
          <a:xfrm>
            <a:off x="5785231" y="2143347"/>
            <a:ext cx="3137357" cy="2091571"/>
          </a:xfrm>
          <a:noFill/>
        </p:spPr>
      </p:pic>
      <p:sp>
        <p:nvSpPr>
          <p:cNvPr id="11" name="Content Placeholder 3">
            <a:extLst>
              <a:ext uri="{FF2B5EF4-FFF2-40B4-BE49-F238E27FC236}">
                <a16:creationId xmlns:a16="http://schemas.microsoft.com/office/drawing/2014/main" id="{01B329E6-2C18-4CA6-A5EB-560A3E8BFF35}"/>
              </a:ext>
            </a:extLst>
          </p:cNvPr>
          <p:cNvSpPr>
            <a:spLocks noGrp="1"/>
          </p:cNvSpPr>
          <p:nvPr>
            <p:ph sz="half" idx="10"/>
          </p:nvPr>
        </p:nvSpPr>
        <p:spPr/>
        <p:txBody>
          <a:bodyPr>
            <a:normAutofit/>
          </a:bodyPr>
          <a:lstStyle/>
          <a:p>
            <a:r>
              <a:rPr lang="en-US" sz="2400" err="1"/>
              <a:t>Gebouw</a:t>
            </a:r>
            <a:r>
              <a:rPr lang="en-US" sz="2400"/>
              <a:t> Azzurro</a:t>
            </a:r>
          </a:p>
          <a:p>
            <a:r>
              <a:rPr lang="en-US" sz="2400" err="1"/>
              <a:t>Leerpark</a:t>
            </a:r>
            <a:r>
              <a:rPr lang="en-US" sz="2400"/>
              <a:t> – </a:t>
            </a:r>
            <a:r>
              <a:rPr lang="en-US" sz="2400" err="1"/>
              <a:t>Romboutslaan</a:t>
            </a:r>
            <a:r>
              <a:rPr lang="en-US" sz="2400"/>
              <a:t> 34</a:t>
            </a:r>
          </a:p>
          <a:p>
            <a:r>
              <a:rPr lang="en-US" sz="2400"/>
              <a:t>-</a:t>
            </a:r>
          </a:p>
          <a:p>
            <a:r>
              <a:rPr lang="en-US" sz="2400" err="1"/>
              <a:t>Gebouw</a:t>
            </a:r>
            <a:r>
              <a:rPr lang="en-US" sz="2400"/>
              <a:t> </a:t>
            </a:r>
            <a:r>
              <a:rPr lang="en-US" sz="2400" err="1"/>
              <a:t>Mollenburgseweg</a:t>
            </a:r>
            <a:r>
              <a:rPr lang="en-US" sz="2400"/>
              <a:t> 82</a:t>
            </a:r>
          </a:p>
          <a:p>
            <a:r>
              <a:rPr lang="en-US" sz="2400" err="1"/>
              <a:t>Gorinchem</a:t>
            </a:r>
            <a:endParaRPr lang="en-US" sz="2400"/>
          </a:p>
        </p:txBody>
      </p:sp>
    </p:spTree>
    <p:extLst>
      <p:ext uri="{BB962C8B-B14F-4D97-AF65-F5344CB8AC3E}">
        <p14:creationId xmlns:p14="http://schemas.microsoft.com/office/powerpoint/2010/main" val="70200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chor="t">
            <a:normAutofit/>
          </a:bodyPr>
          <a:lstStyle/>
          <a:p>
            <a:r>
              <a:rPr lang="nl-NL"/>
              <a:t>Algemene informatie</a:t>
            </a:r>
          </a:p>
        </p:txBody>
      </p:sp>
      <p:pic>
        <p:nvPicPr>
          <p:cNvPr id="6" name="Tijdelijke aanduiding voor inhoud 5">
            <a:extLst>
              <a:ext uri="{FF2B5EF4-FFF2-40B4-BE49-F238E27FC236}">
                <a16:creationId xmlns:a16="http://schemas.microsoft.com/office/drawing/2014/main" id="{4A707EF3-71A9-4317-BED5-FA06829EFC55}"/>
              </a:ext>
            </a:extLst>
          </p:cNvPr>
          <p:cNvPicPr>
            <a:picLocks noGrp="1" noChangeAspect="1"/>
          </p:cNvPicPr>
          <p:nvPr>
            <p:ph idx="1"/>
          </p:nvPr>
        </p:nvPicPr>
        <p:blipFill>
          <a:blip r:embed="rId2"/>
          <a:stretch/>
        </p:blipFill>
        <p:spPr>
          <a:xfrm>
            <a:off x="838201" y="2024063"/>
            <a:ext cx="5181600" cy="3454400"/>
          </a:xfrm>
          <a:noFill/>
        </p:spPr>
      </p:pic>
      <p:sp>
        <p:nvSpPr>
          <p:cNvPr id="11" name="Content Placeholder 3">
            <a:extLst>
              <a:ext uri="{FF2B5EF4-FFF2-40B4-BE49-F238E27FC236}">
                <a16:creationId xmlns:a16="http://schemas.microsoft.com/office/drawing/2014/main" id="{01B329E6-2C18-4CA6-A5EB-560A3E8BFF35}"/>
              </a:ext>
            </a:extLst>
          </p:cNvPr>
          <p:cNvSpPr>
            <a:spLocks noGrp="1"/>
          </p:cNvSpPr>
          <p:nvPr>
            <p:ph sz="half" idx="4294967295"/>
          </p:nvPr>
        </p:nvSpPr>
        <p:spPr>
          <a:xfrm>
            <a:off x="6568725" y="2036446"/>
            <a:ext cx="5181600" cy="4351337"/>
          </a:xfrm>
          <a:prstGeom prst="rect">
            <a:avLst/>
          </a:prstGeom>
        </p:spPr>
        <p:txBody>
          <a:bodyPr>
            <a:normAutofit/>
          </a:bodyPr>
          <a:lstStyle/>
          <a:p>
            <a:r>
              <a:rPr lang="nl-NL" dirty="0"/>
              <a:t>Studieloopbaanbegeleider (SLB) </a:t>
            </a:r>
          </a:p>
          <a:p>
            <a:r>
              <a:rPr lang="nl-NL" dirty="0"/>
              <a:t>Zorg</a:t>
            </a:r>
          </a:p>
          <a:p>
            <a:r>
              <a:rPr lang="nl-NL" dirty="0"/>
              <a:t>Passend Onderwijs</a:t>
            </a:r>
          </a:p>
          <a:p>
            <a:endParaRPr lang="nl-NL" dirty="0"/>
          </a:p>
        </p:txBody>
      </p:sp>
    </p:spTree>
    <p:extLst>
      <p:ext uri="{BB962C8B-B14F-4D97-AF65-F5344CB8AC3E}">
        <p14:creationId xmlns:p14="http://schemas.microsoft.com/office/powerpoint/2010/main" val="4298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5A151-E2D6-18CB-E86E-9DB762F667CE}"/>
              </a:ext>
            </a:extLst>
          </p:cNvPr>
          <p:cNvSpPr>
            <a:spLocks noGrp="1"/>
          </p:cNvSpPr>
          <p:nvPr>
            <p:ph type="title"/>
          </p:nvPr>
        </p:nvSpPr>
        <p:spPr/>
        <p:txBody>
          <a:bodyPr/>
          <a:lstStyle/>
          <a:p>
            <a:r>
              <a:rPr lang="nl-NL" dirty="0"/>
              <a:t>Hoe ziet een doorsnee dag eruit?</a:t>
            </a:r>
          </a:p>
        </p:txBody>
      </p:sp>
      <p:pic>
        <p:nvPicPr>
          <p:cNvPr id="9" name="Tijdelijke aanduiding voor inhoud 8" descr="Afbeelding met klok, Wandklok, wekker, Kwartsklok&#10;&#10;Automatisch gegenereerde beschrijving">
            <a:extLst>
              <a:ext uri="{FF2B5EF4-FFF2-40B4-BE49-F238E27FC236}">
                <a16:creationId xmlns:a16="http://schemas.microsoft.com/office/drawing/2014/main" id="{5042169D-A326-E2D2-6049-302B5D1D81D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304614" y="2048256"/>
            <a:ext cx="5582771" cy="3822192"/>
          </a:xfrm>
        </p:spPr>
      </p:pic>
    </p:spTree>
    <p:extLst>
      <p:ext uri="{BB962C8B-B14F-4D97-AF65-F5344CB8AC3E}">
        <p14:creationId xmlns:p14="http://schemas.microsoft.com/office/powerpoint/2010/main" val="401962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9A536-47F5-4BA9-9D96-AB890BD4B6AD}"/>
              </a:ext>
            </a:extLst>
          </p:cNvPr>
          <p:cNvSpPr>
            <a:spLocks noGrp="1"/>
          </p:cNvSpPr>
          <p:nvPr>
            <p:ph type="title"/>
          </p:nvPr>
        </p:nvSpPr>
        <p:spPr/>
        <p:txBody>
          <a:bodyPr>
            <a:normAutofit/>
          </a:bodyPr>
          <a:lstStyle/>
          <a:p>
            <a:r>
              <a:rPr lang="nl-NL" dirty="0"/>
              <a:t>Vakken</a:t>
            </a:r>
          </a:p>
        </p:txBody>
      </p:sp>
      <p:sp>
        <p:nvSpPr>
          <p:cNvPr id="3" name="Tijdelijke aanduiding voor inhoud 2">
            <a:extLst>
              <a:ext uri="{FF2B5EF4-FFF2-40B4-BE49-F238E27FC236}">
                <a16:creationId xmlns:a16="http://schemas.microsoft.com/office/drawing/2014/main" id="{87117195-C02B-46E5-A0B5-FDA4734C5C4D}"/>
              </a:ext>
            </a:extLst>
          </p:cNvPr>
          <p:cNvSpPr>
            <a:spLocks noGrp="1"/>
          </p:cNvSpPr>
          <p:nvPr>
            <p:ph sz="half" idx="1"/>
          </p:nvPr>
        </p:nvSpPr>
        <p:spPr>
          <a:xfrm>
            <a:off x="838200" y="2024400"/>
            <a:ext cx="5181600" cy="3288264"/>
          </a:xfrm>
        </p:spPr>
        <p:txBody>
          <a:bodyPr/>
          <a:lstStyle/>
          <a:p>
            <a:r>
              <a:rPr lang="nl-NL" dirty="0"/>
              <a:t>Beroepsgericht</a:t>
            </a:r>
          </a:p>
          <a:p>
            <a:r>
              <a:rPr lang="nl-NL" dirty="0"/>
              <a:t>Aangevuld met Keuzedelen</a:t>
            </a:r>
          </a:p>
          <a:p>
            <a:r>
              <a:rPr lang="nl-NL" dirty="0"/>
              <a:t>Nederlands</a:t>
            </a:r>
          </a:p>
          <a:p>
            <a:r>
              <a:rPr lang="nl-NL" dirty="0"/>
              <a:t>Engels</a:t>
            </a:r>
          </a:p>
          <a:p>
            <a:r>
              <a:rPr lang="nl-NL" dirty="0"/>
              <a:t>Rekenen</a:t>
            </a:r>
          </a:p>
          <a:p>
            <a:r>
              <a:rPr lang="nl-NL" dirty="0"/>
              <a:t>Loopbaan</a:t>
            </a:r>
          </a:p>
          <a:p>
            <a:r>
              <a:rPr lang="nl-NL" dirty="0"/>
              <a:t>Burgerschap</a:t>
            </a:r>
          </a:p>
        </p:txBody>
      </p:sp>
      <p:pic>
        <p:nvPicPr>
          <p:cNvPr id="5" name="Afbeelding 4" descr="Afbeelding met persoon, kleding, elektronica, Elektronische engineering&#10;&#10;Automatisch gegenereerde beschrijving">
            <a:extLst>
              <a:ext uri="{FF2B5EF4-FFF2-40B4-BE49-F238E27FC236}">
                <a16:creationId xmlns:a16="http://schemas.microsoft.com/office/drawing/2014/main" id="{7D21FB43-DD2E-5E1E-3CB2-B8E9DA0DF42F}"/>
              </a:ext>
            </a:extLst>
          </p:cNvPr>
          <p:cNvPicPr>
            <a:picLocks noChangeAspect="1"/>
          </p:cNvPicPr>
          <p:nvPr/>
        </p:nvPicPr>
        <p:blipFill>
          <a:blip r:embed="rId2"/>
          <a:stretch>
            <a:fillRect/>
          </a:stretch>
        </p:blipFill>
        <p:spPr>
          <a:xfrm>
            <a:off x="6873240" y="2388598"/>
            <a:ext cx="4480560" cy="3054444"/>
          </a:xfrm>
          <a:prstGeom prst="rect">
            <a:avLst/>
          </a:prstGeom>
        </p:spPr>
      </p:pic>
    </p:spTree>
    <p:extLst>
      <p:ext uri="{BB962C8B-B14F-4D97-AF65-F5344CB8AC3E}">
        <p14:creationId xmlns:p14="http://schemas.microsoft.com/office/powerpoint/2010/main" val="151098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DF1593-9435-4229-80A5-082E6182C02F}"/>
              </a:ext>
            </a:extLst>
          </p:cNvPr>
          <p:cNvSpPr txBox="1">
            <a:spLocks/>
          </p:cNvSpPr>
          <p:nvPr/>
        </p:nvSpPr>
        <p:spPr>
          <a:xfrm>
            <a:off x="838200" y="722935"/>
            <a:ext cx="10515600" cy="923303"/>
          </a:xfrm>
          <a:prstGeom prst="rect">
            <a:avLst/>
          </a:prstGeom>
        </p:spPr>
        <p:txBody>
          <a:bodyPr vert="horz" lIns="91440" tIns="45720" rIns="91440" bIns="45720" rtlCol="0" anchor="t">
            <a:normAutofit/>
          </a:bodyPr>
          <a:lstStyle>
            <a:lvl1pPr algn="l" defTabSz="914400" rtl="0" eaLnBrk="1" latinLnBrk="0" hangingPunct="1">
              <a:lnSpc>
                <a:spcPts val="6000"/>
              </a:lnSpc>
              <a:spcBef>
                <a:spcPts val="70"/>
              </a:spcBef>
              <a:spcAft>
                <a:spcPts val="70"/>
              </a:spcAft>
              <a:buNone/>
              <a:defRPr sz="6000" b="1" kern="1200">
                <a:solidFill>
                  <a:srgbClr val="03A78D"/>
                </a:solidFill>
                <a:latin typeface="Arial" panose="020B0604020202020204" pitchFamily="34" charset="0"/>
                <a:ea typeface="+mj-ea"/>
                <a:cs typeface="Arial" panose="020B0604020202020204" pitchFamily="34" charset="0"/>
              </a:defRPr>
            </a:lvl1pPr>
          </a:lstStyle>
          <a:p>
            <a:r>
              <a:rPr lang="nl-NL" sz="4400"/>
              <a:t>Keuzedelen</a:t>
            </a:r>
            <a:endParaRPr lang="nl-NL"/>
          </a:p>
        </p:txBody>
      </p:sp>
      <p:sp>
        <p:nvSpPr>
          <p:cNvPr id="6" name="Tijdelijke aanduiding voor inhoud 2">
            <a:extLst>
              <a:ext uri="{FF2B5EF4-FFF2-40B4-BE49-F238E27FC236}">
                <a16:creationId xmlns:a16="http://schemas.microsoft.com/office/drawing/2014/main" id="{1CB78DEA-EEF4-4EB0-AD70-843A8E7D750B}"/>
              </a:ext>
            </a:extLst>
          </p:cNvPr>
          <p:cNvSpPr txBox="1">
            <a:spLocks/>
          </p:cNvSpPr>
          <p:nvPr/>
        </p:nvSpPr>
        <p:spPr>
          <a:xfrm>
            <a:off x="838200" y="2024400"/>
            <a:ext cx="4648200" cy="4636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Niveau 3 (2+1 keuzedelen)</a:t>
            </a:r>
          </a:p>
          <a:p>
            <a:pPr marL="722313" lvl="2"/>
            <a:r>
              <a:rPr lang="nl-NL" sz="2800" dirty="0"/>
              <a:t>Engels *</a:t>
            </a:r>
          </a:p>
          <a:p>
            <a:pPr marL="722313" lvl="2"/>
            <a:r>
              <a:rPr lang="nl-NL" sz="2800" dirty="0"/>
              <a:t>Elektrotechniek</a:t>
            </a:r>
          </a:p>
          <a:p>
            <a:pPr marL="722313" lvl="2"/>
            <a:r>
              <a:rPr lang="nl-NL" sz="2800" dirty="0"/>
              <a:t>Digitale vaardigheden</a:t>
            </a:r>
          </a:p>
          <a:p>
            <a:pPr marL="722313" lvl="2"/>
            <a:r>
              <a:rPr lang="nl-NL" sz="2800" dirty="0"/>
              <a:t>Keuzedeel Glasvezel</a:t>
            </a:r>
          </a:p>
          <a:p>
            <a:pPr marL="808038" lvl="2"/>
            <a:endParaRPr lang="nl-NL" sz="2400" dirty="0">
              <a:solidFill>
                <a:srgbClr val="FF0000"/>
              </a:solidFill>
            </a:endParaRPr>
          </a:p>
          <a:p>
            <a:pPr marL="808038" lvl="2"/>
            <a:endParaRPr lang="nl-NL" sz="2400" dirty="0">
              <a:solidFill>
                <a:srgbClr val="FF0000"/>
              </a:solidFill>
            </a:endParaRPr>
          </a:p>
          <a:p>
            <a:pPr marL="808038" lvl="2"/>
            <a:endParaRPr lang="nl-NL" sz="2400" dirty="0">
              <a:solidFill>
                <a:srgbClr val="FF0000"/>
              </a:solidFill>
            </a:endParaRPr>
          </a:p>
          <a:p>
            <a:pPr marL="808038" lvl="2"/>
            <a:endParaRPr lang="nl-NL" sz="2400" dirty="0">
              <a:solidFill>
                <a:srgbClr val="FF0000"/>
              </a:solidFill>
            </a:endParaRPr>
          </a:p>
          <a:p>
            <a:pPr marL="579438" lvl="2" indent="0">
              <a:buNone/>
            </a:pPr>
            <a:r>
              <a:rPr lang="nl-NL" sz="1800" dirty="0"/>
              <a:t>Verplicht Keuzedeel *</a:t>
            </a:r>
          </a:p>
          <a:p>
            <a:pPr marL="579438" lvl="2" indent="0">
              <a:buNone/>
            </a:pPr>
            <a:endParaRPr lang="nl-NL" sz="1800" dirty="0"/>
          </a:p>
          <a:p>
            <a:pPr marL="808038" lvl="2"/>
            <a:endParaRPr lang="nl-NL" sz="2400" dirty="0">
              <a:solidFill>
                <a:srgbClr val="FF0000"/>
              </a:solidFill>
            </a:endParaRPr>
          </a:p>
        </p:txBody>
      </p:sp>
      <p:sp>
        <p:nvSpPr>
          <p:cNvPr id="4" name="Tijdelijke aanduiding voor inhoud 2">
            <a:extLst>
              <a:ext uri="{FF2B5EF4-FFF2-40B4-BE49-F238E27FC236}">
                <a16:creationId xmlns:a16="http://schemas.microsoft.com/office/drawing/2014/main" id="{A9CACAE7-22A8-69D2-13F6-F877D9269F32}"/>
              </a:ext>
            </a:extLst>
          </p:cNvPr>
          <p:cNvSpPr txBox="1">
            <a:spLocks/>
          </p:cNvSpPr>
          <p:nvPr/>
        </p:nvSpPr>
        <p:spPr>
          <a:xfrm>
            <a:off x="5715018" y="2024399"/>
            <a:ext cx="4648200" cy="47614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Niveau 4 (3 keuzedelen)</a:t>
            </a:r>
          </a:p>
          <a:p>
            <a:pPr lvl="1"/>
            <a:r>
              <a:rPr lang="nl-NL" sz="2800"/>
              <a:t>3D-print</a:t>
            </a:r>
            <a:r>
              <a:rPr lang="nl-NL" sz="2800" dirty="0"/>
              <a:t> support</a:t>
            </a:r>
            <a:endParaRPr lang="nl-NL" sz="2800">
              <a:cs typeface="Arial"/>
            </a:endParaRPr>
          </a:p>
          <a:p>
            <a:pPr lvl="1"/>
            <a:r>
              <a:rPr lang="nl-NL" sz="2800" dirty="0"/>
              <a:t>Digitale Vaardigheden</a:t>
            </a:r>
          </a:p>
          <a:p>
            <a:pPr lvl="1"/>
            <a:r>
              <a:rPr lang="nl-NL" sz="2800" dirty="0"/>
              <a:t>Software Verdieping</a:t>
            </a:r>
          </a:p>
          <a:p>
            <a:pPr lvl="1"/>
            <a:r>
              <a:rPr lang="nl-NL" sz="2800" dirty="0"/>
              <a:t>Datacenter</a:t>
            </a:r>
          </a:p>
          <a:p>
            <a:pPr lvl="1"/>
            <a:r>
              <a:rPr lang="nl-NL" sz="2800" dirty="0"/>
              <a:t>Voorbereiding HBO</a:t>
            </a:r>
          </a:p>
          <a:p>
            <a:pPr lvl="1"/>
            <a:endParaRPr lang="nl-NL" dirty="0">
              <a:solidFill>
                <a:srgbClr val="FF0000"/>
              </a:solidFill>
            </a:endParaRPr>
          </a:p>
          <a:p>
            <a:pPr lvl="1"/>
            <a:endParaRPr lang="nl-NL" dirty="0">
              <a:solidFill>
                <a:srgbClr val="FF0000"/>
              </a:solidFill>
            </a:endParaRPr>
          </a:p>
          <a:p>
            <a:pPr lvl="1"/>
            <a:endParaRPr lang="nl-NL" dirty="0">
              <a:solidFill>
                <a:srgbClr val="FF0000"/>
              </a:solidFill>
            </a:endParaRPr>
          </a:p>
          <a:p>
            <a:pPr marL="457200" lvl="1" indent="0">
              <a:buNone/>
            </a:pPr>
            <a:endParaRPr lang="nl-NL" dirty="0">
              <a:solidFill>
                <a:srgbClr val="FF0000"/>
              </a:solidFill>
            </a:endParaRPr>
          </a:p>
          <a:p>
            <a:pPr marL="457200" lvl="1" indent="0">
              <a:buNone/>
            </a:pPr>
            <a:endParaRPr lang="nl-NL" sz="1800" dirty="0"/>
          </a:p>
          <a:p>
            <a:pPr lvl="1"/>
            <a:endParaRPr lang="nl-NL" dirty="0">
              <a:solidFill>
                <a:srgbClr val="FF0000"/>
              </a:solidFill>
            </a:endParaRPr>
          </a:p>
          <a:p>
            <a:pPr lvl="1"/>
            <a:endParaRPr lang="nl-NL" sz="2400" dirty="0"/>
          </a:p>
        </p:txBody>
      </p:sp>
    </p:spTree>
    <p:extLst>
      <p:ext uri="{BB962C8B-B14F-4D97-AF65-F5344CB8AC3E}">
        <p14:creationId xmlns:p14="http://schemas.microsoft.com/office/powerpoint/2010/main" val="155815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CF27CD33-B7BB-C028-D26B-1D3E2A550A13}"/>
              </a:ext>
            </a:extLst>
          </p:cNvPr>
          <p:cNvSpPr txBox="1">
            <a:spLocks/>
          </p:cNvSpPr>
          <p:nvPr/>
        </p:nvSpPr>
        <p:spPr>
          <a:xfrm>
            <a:off x="838200" y="2097088"/>
            <a:ext cx="7528965" cy="51062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dirty="0"/>
              <a:t>Eerste leerjaar voornamelijk lessen</a:t>
            </a:r>
          </a:p>
          <a:p>
            <a:pPr lvl="1"/>
            <a:r>
              <a:rPr lang="nl-NL" dirty="0"/>
              <a:t>Opgedeeld in 4 blokken</a:t>
            </a:r>
            <a:endParaRPr lang="nl-NL" dirty="0">
              <a:cs typeface="Arial"/>
            </a:endParaRPr>
          </a:p>
          <a:p>
            <a:pPr lvl="1"/>
            <a:r>
              <a:rPr lang="nl-NL" dirty="0"/>
              <a:t>Einde blok (tiende week) een voortgangsgesprek</a:t>
            </a:r>
            <a:endParaRPr lang="nl-NL" dirty="0">
              <a:cs typeface="Arial"/>
            </a:endParaRPr>
          </a:p>
          <a:p>
            <a:pPr marL="0" indent="0">
              <a:buNone/>
            </a:pPr>
            <a:r>
              <a:rPr lang="nl-NL" sz="3200" dirty="0"/>
              <a:t>Tweede leerjaar </a:t>
            </a:r>
          </a:p>
          <a:p>
            <a:pPr lvl="1"/>
            <a:r>
              <a:rPr lang="nl-NL" dirty="0"/>
              <a:t>Half jaar (2 blokken) stage inclusief examen</a:t>
            </a:r>
            <a:endParaRPr lang="nl-NL" dirty="0">
              <a:cs typeface="Arial"/>
            </a:endParaRPr>
          </a:p>
          <a:p>
            <a:pPr lvl="1"/>
            <a:r>
              <a:rPr lang="nl-NL" dirty="0"/>
              <a:t>2 blokken les + voorbereiden examen</a:t>
            </a:r>
          </a:p>
          <a:p>
            <a:pPr lvl="1"/>
            <a:endParaRPr lang="nl-NL" dirty="0"/>
          </a:p>
          <a:p>
            <a:pPr marL="457200" lvl="1" indent="0">
              <a:buNone/>
            </a:pPr>
            <a:r>
              <a:rPr lang="nl-NL" i="1" dirty="0"/>
              <a:t>Doorstroom niveau 4 -2</a:t>
            </a:r>
            <a:r>
              <a:rPr lang="nl-NL" i="1" baseline="30000" dirty="0"/>
              <a:t>de</a:t>
            </a:r>
            <a:r>
              <a:rPr lang="nl-NL" i="1" dirty="0"/>
              <a:t> jaar</a:t>
            </a:r>
          </a:p>
          <a:p>
            <a:pPr lvl="1"/>
            <a:endParaRPr lang="nl-NL" dirty="0">
              <a:cs typeface="Arial"/>
            </a:endParaRPr>
          </a:p>
        </p:txBody>
      </p:sp>
      <p:pic>
        <p:nvPicPr>
          <p:cNvPr id="5" name="Tijdelijke aanduiding voor afbeelding 12" descr="Afbeelding met gras, buiten, gebouw, tekst&#10;&#10;Automatisch gegenereerde beschrijving">
            <a:extLst>
              <a:ext uri="{FF2B5EF4-FFF2-40B4-BE49-F238E27FC236}">
                <a16:creationId xmlns:a16="http://schemas.microsoft.com/office/drawing/2014/main" id="{D381F510-F86D-D658-CC6E-E38AFEA73BAE}"/>
              </a:ext>
            </a:extLst>
          </p:cNvPr>
          <p:cNvPicPr>
            <a:picLocks noChangeAspect="1"/>
          </p:cNvPicPr>
          <p:nvPr/>
        </p:nvPicPr>
        <p:blipFill>
          <a:blip r:embed="rId2"/>
          <a:srcRect l="16667" r="16667"/>
          <a:stretch>
            <a:fillRect/>
          </a:stretch>
        </p:blipFill>
        <p:spPr>
          <a:xfrm>
            <a:off x="10153651" y="2097088"/>
            <a:ext cx="1331912" cy="1331912"/>
          </a:xfrm>
          <a:prstGeom prst="rect">
            <a:avLst/>
          </a:prstGeom>
        </p:spPr>
      </p:pic>
      <p:pic>
        <p:nvPicPr>
          <p:cNvPr id="6" name="Tijdelijke aanduiding voor afbeelding 10" descr="Afbeelding met plafond, binnen, vloer, kamer&#10;&#10;Automatisch gegenereerde beschrijving">
            <a:extLst>
              <a:ext uri="{FF2B5EF4-FFF2-40B4-BE49-F238E27FC236}">
                <a16:creationId xmlns:a16="http://schemas.microsoft.com/office/drawing/2014/main" id="{5C0742D3-044A-F677-D186-FA903EEA7BF4}"/>
              </a:ext>
            </a:extLst>
          </p:cNvPr>
          <p:cNvPicPr>
            <a:picLocks noChangeAspect="1"/>
          </p:cNvPicPr>
          <p:nvPr/>
        </p:nvPicPr>
        <p:blipFill>
          <a:blip r:embed="rId3"/>
          <a:srcRect l="16667" r="16667"/>
          <a:stretch>
            <a:fillRect/>
          </a:stretch>
        </p:blipFill>
        <p:spPr>
          <a:xfrm>
            <a:off x="8668612" y="2097088"/>
            <a:ext cx="1331912" cy="1331912"/>
          </a:xfrm>
          <a:prstGeom prst="rect">
            <a:avLst/>
          </a:prstGeom>
        </p:spPr>
      </p:pic>
      <p:pic>
        <p:nvPicPr>
          <p:cNvPr id="7" name="Tijdelijke aanduiding voor afbeelding 16" descr="Afbeelding met gebouw, binnen, vloer, bibliotheek&#10;&#10;Automatisch gegenereerde beschrijving">
            <a:extLst>
              <a:ext uri="{FF2B5EF4-FFF2-40B4-BE49-F238E27FC236}">
                <a16:creationId xmlns:a16="http://schemas.microsoft.com/office/drawing/2014/main" id="{039E9F10-61AC-46AB-4199-A1D4CDEC693D}"/>
              </a:ext>
            </a:extLst>
          </p:cNvPr>
          <p:cNvPicPr>
            <a:picLocks noChangeAspect="1"/>
          </p:cNvPicPr>
          <p:nvPr/>
        </p:nvPicPr>
        <p:blipFill>
          <a:blip r:embed="rId4"/>
          <a:srcRect l="16667" r="16667"/>
          <a:stretch>
            <a:fillRect/>
          </a:stretch>
        </p:blipFill>
        <p:spPr>
          <a:xfrm>
            <a:off x="10153651" y="3568377"/>
            <a:ext cx="1331912" cy="1331912"/>
          </a:xfrm>
          <a:prstGeom prst="rect">
            <a:avLst/>
          </a:prstGeom>
        </p:spPr>
      </p:pic>
      <p:pic>
        <p:nvPicPr>
          <p:cNvPr id="8" name="Tijdelijke aanduiding voor afbeelding 14" descr="Afbeelding met binnen, tafel, stoel, kamer&#10;&#10;Automatisch gegenereerde beschrijving">
            <a:extLst>
              <a:ext uri="{FF2B5EF4-FFF2-40B4-BE49-F238E27FC236}">
                <a16:creationId xmlns:a16="http://schemas.microsoft.com/office/drawing/2014/main" id="{059D7AD5-8A87-C25F-0D86-CA9DEB65E195}"/>
              </a:ext>
            </a:extLst>
          </p:cNvPr>
          <p:cNvPicPr>
            <a:picLocks noChangeAspect="1"/>
          </p:cNvPicPr>
          <p:nvPr/>
        </p:nvPicPr>
        <p:blipFill>
          <a:blip r:embed="rId5"/>
          <a:srcRect l="16667" r="16667"/>
          <a:stretch>
            <a:fillRect/>
          </a:stretch>
        </p:blipFill>
        <p:spPr>
          <a:xfrm>
            <a:off x="8668612" y="3568377"/>
            <a:ext cx="1331912" cy="1331912"/>
          </a:xfrm>
          <a:prstGeom prst="rect">
            <a:avLst/>
          </a:prstGeom>
        </p:spPr>
      </p:pic>
      <p:pic>
        <p:nvPicPr>
          <p:cNvPr id="9" name="Tijdelijke aanduiding voor afbeelding 20" descr="Afbeelding met gebouw, buiten, straat, gras&#10;&#10;Automatisch gegenereerde beschrijving">
            <a:extLst>
              <a:ext uri="{FF2B5EF4-FFF2-40B4-BE49-F238E27FC236}">
                <a16:creationId xmlns:a16="http://schemas.microsoft.com/office/drawing/2014/main" id="{742A96D9-C32E-A896-5E84-B75C52C6FC56}"/>
              </a:ext>
            </a:extLst>
          </p:cNvPr>
          <p:cNvPicPr>
            <a:picLocks noChangeAspect="1"/>
          </p:cNvPicPr>
          <p:nvPr/>
        </p:nvPicPr>
        <p:blipFill>
          <a:blip r:embed="rId6"/>
          <a:srcRect l="16667" r="16667"/>
          <a:stretch>
            <a:fillRect/>
          </a:stretch>
        </p:blipFill>
        <p:spPr>
          <a:xfrm>
            <a:off x="10153651" y="5046544"/>
            <a:ext cx="1331912" cy="1331912"/>
          </a:xfrm>
          <a:prstGeom prst="rect">
            <a:avLst/>
          </a:prstGeom>
        </p:spPr>
      </p:pic>
      <p:pic>
        <p:nvPicPr>
          <p:cNvPr id="10" name="Tijdelijke aanduiding voor afbeelding 18" descr="Afbeelding met binnen, vloer, gebouw, kamer&#10;&#10;Automatisch gegenereerde beschrijving">
            <a:extLst>
              <a:ext uri="{FF2B5EF4-FFF2-40B4-BE49-F238E27FC236}">
                <a16:creationId xmlns:a16="http://schemas.microsoft.com/office/drawing/2014/main" id="{4ABCC38A-E35F-FB37-BEAD-1B093786ED26}"/>
              </a:ext>
            </a:extLst>
          </p:cNvPr>
          <p:cNvPicPr>
            <a:picLocks noChangeAspect="1"/>
          </p:cNvPicPr>
          <p:nvPr/>
        </p:nvPicPr>
        <p:blipFill>
          <a:blip r:embed="rId7"/>
          <a:srcRect l="16667" r="16667"/>
          <a:stretch>
            <a:fillRect/>
          </a:stretch>
        </p:blipFill>
        <p:spPr>
          <a:xfrm>
            <a:off x="8668612" y="5046544"/>
            <a:ext cx="1331912" cy="1331912"/>
          </a:xfrm>
          <a:prstGeom prst="rect">
            <a:avLst/>
          </a:prstGeom>
        </p:spPr>
      </p:pic>
      <p:sp>
        <p:nvSpPr>
          <p:cNvPr id="11" name="Titel 1">
            <a:extLst>
              <a:ext uri="{FF2B5EF4-FFF2-40B4-BE49-F238E27FC236}">
                <a16:creationId xmlns:a16="http://schemas.microsoft.com/office/drawing/2014/main" id="{35B73436-7E43-A88A-A239-CA5B9F9E5B50}"/>
              </a:ext>
            </a:extLst>
          </p:cNvPr>
          <p:cNvSpPr txBox="1">
            <a:spLocks/>
          </p:cNvSpPr>
          <p:nvPr/>
        </p:nvSpPr>
        <p:spPr>
          <a:xfrm>
            <a:off x="838200" y="720792"/>
            <a:ext cx="10515600" cy="724204"/>
          </a:xfrm>
          <a:prstGeom prst="rect">
            <a:avLst/>
          </a:prstGeom>
        </p:spPr>
        <p:txBody>
          <a:bodyPr vert="horz" lIns="91440" tIns="45720" rIns="91440" bIns="45720" rtlCol="0" anchor="t">
            <a:noAutofit/>
          </a:bodyPr>
          <a:lstStyle>
            <a:lvl1pPr algn="l" defTabSz="914400" rtl="0" eaLnBrk="1" latinLnBrk="0" hangingPunct="1">
              <a:lnSpc>
                <a:spcPts val="6000"/>
              </a:lnSpc>
              <a:spcBef>
                <a:spcPts val="70"/>
              </a:spcBef>
              <a:spcAft>
                <a:spcPts val="70"/>
              </a:spcAft>
              <a:buNone/>
              <a:defRPr sz="6000" b="1" kern="1200">
                <a:solidFill>
                  <a:srgbClr val="03A78D"/>
                </a:solidFill>
                <a:latin typeface="Arial" panose="020B0604020202020204" pitchFamily="34" charset="0"/>
                <a:ea typeface="+mj-ea"/>
                <a:cs typeface="Arial" panose="020B0604020202020204" pitchFamily="34" charset="0"/>
              </a:defRPr>
            </a:lvl1pPr>
          </a:lstStyle>
          <a:p>
            <a:r>
              <a:rPr lang="nl-NL" sz="4400" dirty="0"/>
              <a:t>Verloop opleiding niveau 3</a:t>
            </a:r>
          </a:p>
        </p:txBody>
      </p:sp>
    </p:spTree>
    <p:extLst>
      <p:ext uri="{BB962C8B-B14F-4D97-AF65-F5344CB8AC3E}">
        <p14:creationId xmlns:p14="http://schemas.microsoft.com/office/powerpoint/2010/main" val="31520808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lnSpc>
            <a:spcPts val="3000"/>
          </a:lnSpc>
          <a:defRPr sz="2800" b="0" dirty="0" smtClean="0">
            <a:solidFill>
              <a:schemeClr val="tx1"/>
            </a:solidFill>
          </a:defRPr>
        </a:defPPr>
      </a:lstStyle>
    </a:txDef>
  </a:objectDefaults>
  <a:extraClrSchemeLst/>
  <a:extLst>
    <a:ext uri="{05A4C25C-085E-4340-85A3-A5531E510DB2}">
      <thm15:themeFamily xmlns:thm15="http://schemas.microsoft.com/office/thememl/2012/main" name="Powerpoint_Da Vinci WWJAV 2020.pptx" id="{37637FA6-B946-4B3A-B150-C3ABA2DB75F0}" vid="{B58BCFEB-D656-4C85-B399-4AB7F41951D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0779C01EA3B1449E0D9A852B672420" ma:contentTypeVersion="18" ma:contentTypeDescription="Een nieuw document maken." ma:contentTypeScope="" ma:versionID="162e1a006aa3169fff4cfb2c95c1e82c">
  <xsd:schema xmlns:xsd="http://www.w3.org/2001/XMLSchema" xmlns:xs="http://www.w3.org/2001/XMLSchema" xmlns:p="http://schemas.microsoft.com/office/2006/metadata/properties" xmlns:ns2="f697ca2f-c13f-440f-bf00-c0d8d546e829" xmlns:ns3="99807296-30c1-4a15-9556-cb8e2327649d" targetNamespace="http://schemas.microsoft.com/office/2006/metadata/properties" ma:root="true" ma:fieldsID="b082a6331de7497674b9dd100e58e1a2" ns2:_="" ns3:_="">
    <xsd:import namespace="f697ca2f-c13f-440f-bf00-c0d8d546e829"/>
    <xsd:import namespace="99807296-30c1-4a15-9556-cb8e232764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97ca2f-c13f-440f-bf00-c0d8d546e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35207d5-a808-4df6-8579-b841bdabfc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807296-30c1-4a15-9556-cb8e2327649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2fbee45c-0105-427d-9c81-eb8e2ad6129e}" ma:internalName="TaxCatchAll" ma:showField="CatchAllData" ma:web="99807296-30c1-4a15-9556-cb8e232764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97ca2f-c13f-440f-bf00-c0d8d546e829">
      <Terms xmlns="http://schemas.microsoft.com/office/infopath/2007/PartnerControls"/>
    </lcf76f155ced4ddcb4097134ff3c332f>
    <TaxCatchAll xmlns="99807296-30c1-4a15-9556-cb8e2327649d" xsi:nil="true"/>
    <SharedWithUsers xmlns="99807296-30c1-4a15-9556-cb8e2327649d">
      <UserInfo>
        <DisplayName>Jolanda van Alphen</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2276F-511A-4F62-8720-80265EFC2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97ca2f-c13f-440f-bf00-c0d8d546e829"/>
    <ds:schemaRef ds:uri="99807296-30c1-4a15-9556-cb8e23276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A2A2BD-FA78-4CBB-9110-86BCFBB2AD32}">
  <ds:schemaRefs>
    <ds:schemaRef ds:uri="http://schemas.microsoft.com/office/2006/metadata/properties"/>
    <ds:schemaRef ds:uri="http://purl.org/dc/elements/1.1/"/>
    <ds:schemaRef ds:uri="http://www.w3.org/XML/1998/namespace"/>
    <ds:schemaRef ds:uri="http://schemas.openxmlformats.org/package/2006/metadata/core-properties"/>
    <ds:schemaRef ds:uri="f697ca2f-c13f-440f-bf00-c0d8d546e829"/>
    <ds:schemaRef ds:uri="http://purl.org/dc/dcmitype/"/>
    <ds:schemaRef ds:uri="http://schemas.microsoft.com/office/2006/documentManagement/types"/>
    <ds:schemaRef ds:uri="http://schemas.microsoft.com/office/infopath/2007/PartnerControls"/>
    <ds:schemaRef ds:uri="99807296-30c1-4a15-9556-cb8e2327649d"/>
    <ds:schemaRef ds:uri="http://purl.org/dc/terms/"/>
  </ds:schemaRefs>
</ds:datastoreItem>
</file>

<file path=customXml/itemProps3.xml><?xml version="1.0" encoding="utf-8"?>
<ds:datastoreItem xmlns:ds="http://schemas.openxmlformats.org/officeDocument/2006/customXml" ds:itemID="{9D5BDF0D-8371-4E33-B203-39207BD4B3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5395</TotalTime>
  <Words>1075</Words>
  <Application>Microsoft Office PowerPoint</Application>
  <PresentationFormat>Breedbeeld</PresentationFormat>
  <Paragraphs>193</Paragraphs>
  <Slides>31</Slides>
  <Notes>6</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31</vt:i4>
      </vt:variant>
    </vt:vector>
  </HeadingPairs>
  <TitlesOfParts>
    <vt:vector size="38" baseType="lpstr">
      <vt:lpstr>Arial</vt:lpstr>
      <vt:lpstr>Calibri</vt:lpstr>
      <vt:lpstr>Cardenio Modern</vt:lpstr>
      <vt:lpstr>Courier New</vt:lpstr>
      <vt:lpstr>Montserrat</vt:lpstr>
      <vt:lpstr>Wingdings</vt:lpstr>
      <vt:lpstr>Kantoorthema</vt:lpstr>
      <vt:lpstr>PowerPoint-presentatie</vt:lpstr>
      <vt:lpstr>Infoavond nieuwe studenten 20 juni 2024</vt:lpstr>
      <vt:lpstr>PROGRAMMA</vt:lpstr>
      <vt:lpstr>Algemene informatie</vt:lpstr>
      <vt:lpstr>Algemene informatie</vt:lpstr>
      <vt:lpstr>Hoe ziet een doorsnee dag eruit?</vt:lpstr>
      <vt:lpstr>Vakken</vt:lpstr>
      <vt:lpstr>PowerPoint-presentatie</vt:lpstr>
      <vt:lpstr>PowerPoint-presentatie</vt:lpstr>
      <vt:lpstr>Studie Loopbaan Begeleiders N3</vt:lpstr>
      <vt:lpstr>Verloop opleiding niveau 4</vt:lpstr>
      <vt:lpstr>Studie Loopbaan Begeleiders N4</vt:lpstr>
      <vt:lpstr>Projectweek (10e week)</vt:lpstr>
      <vt:lpstr>BINDEND STUDIEADVIES 1E JAAR</vt:lpstr>
      <vt:lpstr>Wat als de student te laat is, zich verslapen heeft, gewoon niet komt opdagen, de trein heeft gemist, de hond zijn sleutels heeft opgegeten, zijn fiets is overleden of gewoon ziek is? </vt:lpstr>
      <vt:lpstr>AANWEZIGHEID EN LEERPLICHT</vt:lpstr>
      <vt:lpstr>COMMUNICATIE MET STUDENT</vt:lpstr>
      <vt:lpstr>LESROOSTER OP WWW.MYDAVINCI.NL</vt:lpstr>
      <vt:lpstr>Vakanties</vt:lpstr>
      <vt:lpstr>LESMATERIALEN </vt:lpstr>
      <vt:lpstr>Studiekosten &amp; -financiering  </vt:lpstr>
      <vt:lpstr>ROOKVRIJ</vt:lpstr>
      <vt:lpstr>START VAN HET STUDIEJAAR</vt:lpstr>
      <vt:lpstr>PowerPoint-presentatie</vt:lpstr>
      <vt:lpstr>Laptops passend bij jouw opleiding </vt:lpstr>
      <vt:lpstr>Méér dan een laptop, altijd met service!</vt:lpstr>
      <vt:lpstr>PowerPoint-presentatie</vt:lpstr>
      <vt:lpstr>PowerPoint-presentatie</vt:lpstr>
      <vt:lpstr>Dus wat krijg ik speciaal bij Studywise:</vt:lpstr>
      <vt:lpstr>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dc:title>
  <dc:creator>Robert Nijssen</dc:creator>
  <cp:lastModifiedBy>Arjan Rutten</cp:lastModifiedBy>
  <cp:revision>13</cp:revision>
  <dcterms:created xsi:type="dcterms:W3CDTF">2020-09-21T13:00:18Z</dcterms:created>
  <dcterms:modified xsi:type="dcterms:W3CDTF">2024-06-23T15:49:35Z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0x010100640779C01EA3B1449E0D9A852B672420</vt:lpwstr>
  </property>
  <property fmtid="{D5CDD505-2E9C-101B-9397-08002B2CF9AE}" pid="3" name="MediaServiceImageTags">
    <vt:lpwstr/>
  </property>
</Properties>
</file>